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3"/>
  </p:notesMasterIdLst>
  <p:sldIdLst>
    <p:sldId id="261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2F5597"/>
    <a:srgbClr val="000099"/>
    <a:srgbClr val="CC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2"/>
    <p:restoredTop sz="93574" autoAdjust="0"/>
  </p:normalViewPr>
  <p:slideViewPr>
    <p:cSldViewPr snapToGrid="0">
      <p:cViewPr>
        <p:scale>
          <a:sx n="100" d="100"/>
          <a:sy n="100" d="100"/>
        </p:scale>
        <p:origin x="35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B0107-FFEE-42EF-9326-D9257ADA58C3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0FD40-D17A-47CE-B815-F8134584CB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39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C0FD40-D17A-47CE-B815-F8134584CBD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960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28E23C-ABE2-492C-94E5-436CF9A40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CE8A53F-E027-43E3-8D17-38547FF3EC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FD7D3A-44AD-4BC2-B254-3E1EACEB6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8EC3-E850-4B64-9830-F47ACDDBCA11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56E202-37F8-4366-8FF9-13F278E1F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20109741">
            <a:off x="2285466" y="3725982"/>
            <a:ext cx="5034007" cy="3465513"/>
          </a:xfrm>
        </p:spPr>
        <p:txBody>
          <a:bodyPr/>
          <a:lstStyle>
            <a:lvl1pPr>
              <a:defRPr sz="4500"/>
            </a:lvl1pPr>
          </a:lstStyle>
          <a:p>
            <a:r>
              <a:rPr lang="fr-FR"/>
              <a:t>CONFIDENTIEL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F6FC42-4079-447A-88C8-DCA25E66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CB0AB-13E0-44F5-B65A-1E30CB846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43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10CD73-99DA-4F19-8904-D7B5D858D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02AD375-A994-4D5B-9A8E-67630C041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0C496F-A82C-4EF5-84D6-11F241254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8EC3-E850-4B64-9830-F47ACDDBCA11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30B33A-C5CC-41D8-B93D-CB857D14D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88D40E-AB4C-4BB8-B039-3856AF93F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CB0AB-13E0-44F5-B65A-1E30CB846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76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BBBE379-43CA-42D0-9117-CB554AB9F8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1FFA80C-C7C2-4D55-9B46-B7D955FC0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CE0F07-2ABC-4ADA-8666-66BA76000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8EC3-E850-4B64-9830-F47ACDDBCA11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8A3F28-4D5D-4FFD-94CD-6C3186692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3E1464-7471-4F57-9270-32DBF1F8C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CB0AB-13E0-44F5-B65A-1E30CB846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34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AA7BD5-A4F2-420E-A17F-A55DBFFE1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F1C34F-304B-45E7-B344-458BEC5CA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F17AFC-21D6-4924-B659-DBDFBCE8E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8EC3-E850-4B64-9830-F47ACDDBCA11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6A4C5F-C9F0-4A87-A804-906C4DE61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CB0B54-18D3-44C5-A324-B2441B334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CB0AB-13E0-44F5-B65A-1E30CB846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93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42FFA2-B745-457E-9DEA-96ADEC6B8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F7D7E2-8959-4A9E-9F0C-973306432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B34864-C8DD-4C84-9F5E-A03F39309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8EC3-E850-4B64-9830-F47ACDDBCA11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7A9134-2F15-4F00-B626-B133DBBE4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DE2E7E-ABB8-4B55-8F4B-EF90F41A6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CB0AB-13E0-44F5-B65A-1E30CB846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567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6B87C1-06B6-4372-A7F6-D6B380847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340E8D-72E3-4AE2-9B07-214D20A5BF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F3E577-9F3F-4EA0-B8F3-6ABC326DB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4243877-A78B-4C2B-9991-202373A74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8EC3-E850-4B64-9830-F47ACDDBCA11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1FD012-AA8B-4468-9485-1725CF25B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B91333-1E22-4255-AC91-28785FFFA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CB0AB-13E0-44F5-B65A-1E30CB846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69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7E5380-07A2-40A7-9C39-CDC1F43C7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15BDA70-28A5-492A-B2F1-50DFAFB91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8777A6C-C423-4761-B3EE-452978A69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46EC270-04C3-470A-A2BC-8955C018D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31C9F1F-E9CC-415D-88F7-7D35883948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5C941AF-515A-426C-9ED7-EF7E5F5C3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8EC3-E850-4B64-9830-F47ACDDBCA11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76C6907-2981-4426-AF4B-44A0CC3B1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9B62532-8B8C-4E40-B706-47F2D825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CB0AB-13E0-44F5-B65A-1E30CB846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737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EE73F5-372F-4AAB-9761-B44392C70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9D3A152-D735-4E85-8241-97A4A4D68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8EC3-E850-4B64-9830-F47ACDDBCA11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7107858-1CA8-496E-AF04-390CEB03A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FB27DF6-C20C-4EA0-81EB-A08E7089B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CB0AB-13E0-44F5-B65A-1E30CB846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42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31950AD-4589-48B8-9E7F-745A6DD8E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8EC3-E850-4B64-9830-F47ACDDBCA11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673865A-9D51-4D4E-AD0D-7F4F9E6BE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985D3DB-6D40-4A24-8E61-BFACFBA7D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CB0AB-13E0-44F5-B65A-1E30CB846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365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EEB6E-A31C-496A-82A9-E9468E9D8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9883E0-F2FA-48B6-A94D-04B3A5E23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D8D19E9-54E4-487B-9C25-7C616FE60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E04730-1E75-429D-809F-09C13D148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8EC3-E850-4B64-9830-F47ACDDBCA11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AC5CA8-8504-4B98-8BD2-21BCB7274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8073565-2C2F-41F7-9436-48830334B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CB0AB-13E0-44F5-B65A-1E30CB846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98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68CD5D-4369-470D-98A2-0AEF1D96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09DA1C0-E808-4DF6-AC91-8236BB03F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EE89B92-48CD-4C2A-A4D9-BD962E182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D41019-86DE-496A-85EA-0AEFC4FEB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98EC3-E850-4B64-9830-F47ACDDBCA11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452803-0409-4342-BACC-34081890D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0FC058-6338-482E-887B-F8D791A30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CB0AB-13E0-44F5-B65A-1E30CB846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32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8FAEF37-4687-42AE-B102-1977C99E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3D0A8C-81A7-4A2E-8984-22AE5F06D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A6BF73-C73A-4CE1-9AED-001F0EC102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98EC3-E850-4B64-9830-F47ACDDBCA11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09B94B-F247-4C3F-AA0F-9A430F8153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ATTENTION CONFIDENTIEL ! – VERSION DE TRAVAIL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A1B9CF-DA89-4D55-8AC3-2A3F7C0C1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CB0AB-13E0-44F5-B65A-1E30CB846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73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00B5DFC0-0853-46E8-B0E7-05F60D938E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12" y="0"/>
            <a:ext cx="1597531" cy="1062705"/>
          </a:xfrm>
          <a:prstGeom prst="rect">
            <a:avLst/>
          </a:prstGeom>
        </p:spPr>
      </p:pic>
      <p:sp>
        <p:nvSpPr>
          <p:cNvPr id="33" name="ZoneTexte 32">
            <a:extLst>
              <a:ext uri="{FF2B5EF4-FFF2-40B4-BE49-F238E27FC236}">
                <a16:creationId xmlns:a16="http://schemas.microsoft.com/office/drawing/2014/main" id="{A339D1DA-7DEC-41B0-9934-28BDA1B9F691}"/>
              </a:ext>
            </a:extLst>
          </p:cNvPr>
          <p:cNvSpPr txBox="1"/>
          <p:nvPr/>
        </p:nvSpPr>
        <p:spPr>
          <a:xfrm>
            <a:off x="3168871" y="271325"/>
            <a:ext cx="4594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fr-FR" sz="2400" b="1" dirty="0">
                <a:solidFill>
                  <a:prstClr val="black"/>
                </a:solidFill>
                <a:latin typeface="Calibri" panose="020F0502020204030204"/>
              </a:rPr>
              <a:t>Proposition d’organigramme IFÉ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BD87A7-89EA-4295-893A-B41FD70E406F}"/>
              </a:ext>
            </a:extLst>
          </p:cNvPr>
          <p:cNvSpPr/>
          <p:nvPr/>
        </p:nvSpPr>
        <p:spPr>
          <a:xfrm>
            <a:off x="968120" y="1498926"/>
            <a:ext cx="3038818" cy="94805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fr-FR" sz="1200" b="1" dirty="0">
                <a:solidFill>
                  <a:prstClr val="white"/>
                </a:solidFill>
                <a:latin typeface="Calibri" panose="020F0502020204030204"/>
              </a:rPr>
              <a:t>Luc RIA Directeur</a:t>
            </a:r>
            <a:endParaRPr lang="fr-FR" sz="120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/>
            <a:r>
              <a:rPr lang="fr-FR" sz="1200" b="1" dirty="0">
                <a:solidFill>
                  <a:prstClr val="white"/>
                </a:solidFill>
                <a:latin typeface="Calibri" panose="020F0502020204030204"/>
              </a:rPr>
              <a:t>Régis GUYON Directeur adjoint</a:t>
            </a:r>
          </a:p>
          <a:p>
            <a:pPr algn="ctr" defTabSz="685800"/>
            <a:r>
              <a:rPr lang="fr-FR" sz="1000" b="1" dirty="0">
                <a:solidFill>
                  <a:prstClr val="white"/>
                </a:solidFill>
                <a:latin typeface="Calibri" panose="020F0502020204030204"/>
              </a:rPr>
              <a:t>Coudiedji GORY Assistante de direction</a:t>
            </a:r>
          </a:p>
          <a:p>
            <a:pPr algn="ctr" defTabSz="685800"/>
            <a:r>
              <a:rPr lang="fr-FR" sz="1000" b="1" dirty="0">
                <a:solidFill>
                  <a:prstClr val="white"/>
                </a:solidFill>
                <a:latin typeface="Calibri" panose="020F0502020204030204"/>
              </a:rPr>
              <a:t>Émilie PAGET  Chargée de contenu web</a:t>
            </a:r>
          </a:p>
          <a:p>
            <a:pPr algn="ctr" defTabSz="685800"/>
            <a:endParaRPr lang="fr-FR" sz="100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6A466D7-02BA-422C-BA08-6FEA1011856A}"/>
              </a:ext>
            </a:extLst>
          </p:cNvPr>
          <p:cNvSpPr/>
          <p:nvPr/>
        </p:nvSpPr>
        <p:spPr>
          <a:xfrm>
            <a:off x="6469301" y="1708414"/>
            <a:ext cx="1472133" cy="105369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685800"/>
            <a:r>
              <a:rPr lang="fr-FR" sz="7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 ADMINISTRATIVE ET FINANCIERE</a:t>
            </a:r>
          </a:p>
          <a:p>
            <a:pPr algn="ctr" defTabSz="685800"/>
            <a:endParaRPr lang="fr-FR" sz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Samira BEN RETIMA</a:t>
            </a:r>
            <a:b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Myriam BENTOUMI</a:t>
            </a:r>
          </a:p>
          <a:p>
            <a:pPr algn="ctr" defTabSz="685800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Karine DELAVAR</a:t>
            </a:r>
          </a:p>
          <a:p>
            <a:pPr algn="ctr" defTabSz="685800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Hakima AROUINI</a:t>
            </a:r>
            <a:r>
              <a:rPr lang="fr-FR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800" i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0CD23A1-1EC1-4CE3-AC12-CE2EFED9069A}"/>
              </a:ext>
            </a:extLst>
          </p:cNvPr>
          <p:cNvSpPr/>
          <p:nvPr/>
        </p:nvSpPr>
        <p:spPr>
          <a:xfrm>
            <a:off x="4098027" y="1727302"/>
            <a:ext cx="1165153" cy="1032611"/>
          </a:xfrm>
          <a:prstGeom prst="rect">
            <a:avLst/>
          </a:prstGeom>
          <a:solidFill>
            <a:srgbClr val="2F55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685800"/>
            <a:r>
              <a:rPr lang="fr-FR" sz="75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PARTENARIATS SCIENTIFIQUES ET INSTITUTIONNELS</a:t>
            </a:r>
          </a:p>
          <a:p>
            <a:pPr algn="ctr" defTabSz="685800"/>
            <a:endParaRPr lang="fr-FR" sz="75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/>
            <a:r>
              <a:rPr lang="fr-FR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Edwige COUREAU FALQUHERO</a:t>
            </a:r>
          </a:p>
          <a:p>
            <a:pPr algn="ctr" defTabSz="685800"/>
            <a:endParaRPr lang="fr-FR" sz="7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EC67B3A-CF0D-4217-ABF9-C1794D6E6283}"/>
              </a:ext>
            </a:extLst>
          </p:cNvPr>
          <p:cNvSpPr/>
          <p:nvPr/>
        </p:nvSpPr>
        <p:spPr>
          <a:xfrm>
            <a:off x="968119" y="985865"/>
            <a:ext cx="3038818" cy="287234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fr-FR" sz="1350" b="1" dirty="0">
                <a:solidFill>
                  <a:prstClr val="white"/>
                </a:solidFill>
                <a:latin typeface="Calibri" panose="020F0502020204030204"/>
              </a:rPr>
              <a:t>PRÉSIDENCE ENS</a:t>
            </a:r>
          </a:p>
        </p:txBody>
      </p: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1106401D-94B6-42F1-A42C-472904F13D8B}"/>
              </a:ext>
            </a:extLst>
          </p:cNvPr>
          <p:cNvCxnSpPr>
            <a:cxnSpLocks/>
            <a:stCxn id="46" idx="2"/>
            <a:endCxn id="5" idx="0"/>
          </p:cNvCxnSpPr>
          <p:nvPr/>
        </p:nvCxnSpPr>
        <p:spPr>
          <a:xfrm>
            <a:off x="2487528" y="1273099"/>
            <a:ext cx="1" cy="2258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06F5DC07-D306-410A-A3E2-D24DD0510D4D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2484004" y="2446984"/>
            <a:ext cx="3525" cy="386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70FB091-B453-4003-B083-3FC20F8B04BC}"/>
              </a:ext>
            </a:extLst>
          </p:cNvPr>
          <p:cNvCxnSpPr>
            <a:cxnSpLocks/>
          </p:cNvCxnSpPr>
          <p:nvPr/>
        </p:nvCxnSpPr>
        <p:spPr>
          <a:xfrm>
            <a:off x="4002203" y="1536187"/>
            <a:ext cx="29590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B162C5C6-3ABE-44F7-931B-E2F72335322C}"/>
              </a:ext>
            </a:extLst>
          </p:cNvPr>
          <p:cNvSpPr/>
          <p:nvPr/>
        </p:nvSpPr>
        <p:spPr>
          <a:xfrm>
            <a:off x="5349398" y="1712535"/>
            <a:ext cx="1039545" cy="10536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685800"/>
            <a:r>
              <a:rPr lang="fr-FR" sz="7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MANIFESTATIONS</a:t>
            </a:r>
          </a:p>
          <a:p>
            <a:pPr algn="ctr" defTabSz="685800"/>
            <a:br>
              <a:rPr lang="fr-FR" sz="7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Sabrina CHATTI</a:t>
            </a:r>
          </a:p>
          <a:p>
            <a:pPr algn="ctr" defTabSz="685800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</a:t>
            </a:r>
            <a:b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Syrine GALATI </a:t>
            </a:r>
          </a:p>
          <a:p>
            <a:pPr algn="ctr" defTabSz="685800"/>
            <a:endParaRPr lang="fr-FR" sz="9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/>
            <a:endParaRPr lang="fr-FR" sz="75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85800"/>
            <a:r>
              <a:rPr lang="fr-FR" sz="75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750" i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Connecteur droit avec flèche 67">
            <a:extLst>
              <a:ext uri="{FF2B5EF4-FFF2-40B4-BE49-F238E27FC236}">
                <a16:creationId xmlns:a16="http://schemas.microsoft.com/office/drawing/2014/main" id="{97A8677F-7ED1-4EE6-85C2-3F19F641F6DD}"/>
              </a:ext>
            </a:extLst>
          </p:cNvPr>
          <p:cNvCxnSpPr>
            <a:cxnSpLocks/>
          </p:cNvCxnSpPr>
          <p:nvPr/>
        </p:nvCxnSpPr>
        <p:spPr>
          <a:xfrm flipH="1">
            <a:off x="5866036" y="1534243"/>
            <a:ext cx="3" cy="177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>
            <a:extLst>
              <a:ext uri="{FF2B5EF4-FFF2-40B4-BE49-F238E27FC236}">
                <a16:creationId xmlns:a16="http://schemas.microsoft.com/office/drawing/2014/main" id="{2A39EB70-69D8-4CBA-B3FD-BD47FE1E050B}"/>
              </a:ext>
            </a:extLst>
          </p:cNvPr>
          <p:cNvCxnSpPr>
            <a:cxnSpLocks/>
          </p:cNvCxnSpPr>
          <p:nvPr/>
        </p:nvCxnSpPr>
        <p:spPr>
          <a:xfrm>
            <a:off x="4707819" y="1529965"/>
            <a:ext cx="0" cy="193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>
            <a:extLst>
              <a:ext uri="{FF2B5EF4-FFF2-40B4-BE49-F238E27FC236}">
                <a16:creationId xmlns:a16="http://schemas.microsoft.com/office/drawing/2014/main" id="{AD1C4A40-56C9-4C46-8A15-C0021EF34681}"/>
              </a:ext>
            </a:extLst>
          </p:cNvPr>
          <p:cNvCxnSpPr>
            <a:cxnSpLocks/>
          </p:cNvCxnSpPr>
          <p:nvPr/>
        </p:nvCxnSpPr>
        <p:spPr>
          <a:xfrm>
            <a:off x="6952283" y="1534527"/>
            <a:ext cx="0" cy="171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A5E550E7-888A-4C37-98D5-ED9ACF609D6D}"/>
              </a:ext>
            </a:extLst>
          </p:cNvPr>
          <p:cNvGrpSpPr/>
          <p:nvPr/>
        </p:nvGrpSpPr>
        <p:grpSpPr>
          <a:xfrm>
            <a:off x="366904" y="2833014"/>
            <a:ext cx="8303257" cy="2526060"/>
            <a:chOff x="366904" y="3164710"/>
            <a:chExt cx="8303257" cy="252606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49F73A0-54E1-49E9-BD80-CAF91457B36B}"/>
                </a:ext>
              </a:extLst>
            </p:cNvPr>
            <p:cNvSpPr/>
            <p:nvPr/>
          </p:nvSpPr>
          <p:spPr>
            <a:xfrm>
              <a:off x="366904" y="3482272"/>
              <a:ext cx="1036960" cy="105698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defTabSz="685800"/>
              <a:r>
                <a:rPr lang="fr-FR" sz="75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RÉSEAU DES LIEUX D’EDUCATION ASSOCIÉS (LÉA) </a:t>
              </a:r>
            </a:p>
            <a:p>
              <a:pPr algn="ctr" defTabSz="685800"/>
              <a:endParaRPr lang="fr-FR" sz="9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685800"/>
              <a:r>
                <a:rPr lang="fr-FR" sz="8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Michèle PRIEUR</a:t>
              </a:r>
            </a:p>
            <a:p>
              <a:pPr algn="ctr" defTabSz="685800"/>
              <a:r>
                <a:rPr lang="fr-FR" sz="75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Responsable 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845315-25FD-4D32-86B9-0AD8C0CA8F2D}"/>
                </a:ext>
              </a:extLst>
            </p:cNvPr>
            <p:cNvSpPr/>
            <p:nvPr/>
          </p:nvSpPr>
          <p:spPr>
            <a:xfrm>
              <a:off x="7672446" y="3473505"/>
              <a:ext cx="997710" cy="10446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defTabSz="685800"/>
              <a:r>
                <a:rPr lang="fr-FR" sz="75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KADÉKOL</a:t>
              </a:r>
            </a:p>
            <a:p>
              <a:pPr algn="ctr" defTabSz="685800"/>
              <a:endParaRPr lang="fr-FR" sz="7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685800"/>
              <a:endParaRPr lang="fr-FR" sz="7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685800"/>
              <a:endParaRPr lang="fr-FR" sz="7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685800"/>
              <a:r>
                <a:rPr lang="fr-FR" sz="75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Florence SAUVEBOIS</a:t>
              </a:r>
            </a:p>
            <a:p>
              <a:pPr algn="ctr" defTabSz="685800"/>
              <a:r>
                <a:rPr lang="fr-FR" sz="75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Responsable</a:t>
              </a:r>
              <a:endParaRPr lang="fr-FR" sz="750" b="1" i="1" dirty="0">
                <a:solidFill>
                  <a:schemeClr val="tx1"/>
                </a:solidFill>
                <a:highlight>
                  <a:srgbClr val="CCFFFF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685800"/>
              <a:endParaRPr lang="fr-FR" sz="7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6B748B05-4EFF-454C-8F3F-7149FC7B24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3549" y="3164710"/>
              <a:ext cx="7287751" cy="21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avec flèche 50">
              <a:extLst>
                <a:ext uri="{FF2B5EF4-FFF2-40B4-BE49-F238E27FC236}">
                  <a16:creationId xmlns:a16="http://schemas.microsoft.com/office/drawing/2014/main" id="{686E90D3-1024-4D51-B39E-266657A141B3}"/>
                </a:ext>
              </a:extLst>
            </p:cNvPr>
            <p:cNvCxnSpPr>
              <a:cxnSpLocks/>
              <a:endCxn id="39" idx="0"/>
            </p:cNvCxnSpPr>
            <p:nvPr/>
          </p:nvCxnSpPr>
          <p:spPr>
            <a:xfrm flipH="1">
              <a:off x="2059606" y="3170856"/>
              <a:ext cx="7694" cy="3048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avec flèche 52">
              <a:extLst>
                <a:ext uri="{FF2B5EF4-FFF2-40B4-BE49-F238E27FC236}">
                  <a16:creationId xmlns:a16="http://schemas.microsoft.com/office/drawing/2014/main" id="{0F6D49EC-5DA2-4ECC-AD90-C41CB3151D21}"/>
                </a:ext>
              </a:extLst>
            </p:cNvPr>
            <p:cNvCxnSpPr>
              <a:cxnSpLocks/>
              <a:endCxn id="13" idx="0"/>
            </p:cNvCxnSpPr>
            <p:nvPr/>
          </p:nvCxnSpPr>
          <p:spPr>
            <a:xfrm>
              <a:off x="8171301" y="3171916"/>
              <a:ext cx="0" cy="3015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57FC833-B0F2-42D3-9F32-5B2EB87A6F0C}"/>
                </a:ext>
              </a:extLst>
            </p:cNvPr>
            <p:cNvSpPr/>
            <p:nvPr/>
          </p:nvSpPr>
          <p:spPr>
            <a:xfrm>
              <a:off x="366904" y="4735354"/>
              <a:ext cx="1040554" cy="9554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/>
              <a:r>
                <a:rPr lang="fr-FR" sz="800" dirty="0">
                  <a:solidFill>
                    <a:schemeClr val="tx1"/>
                  </a:solidFill>
                </a:rPr>
                <a:t>Alexandra GOISLARD</a:t>
              </a:r>
            </a:p>
            <a:p>
              <a:pPr defTabSz="685800"/>
              <a:r>
                <a:rPr lang="fr-FR" sz="800" dirty="0">
                  <a:solidFill>
                    <a:schemeClr val="tx1"/>
                  </a:solidFill>
                  <a:latin typeface="Calibri" panose="020F0502020204030204"/>
                </a:rPr>
                <a:t>Bertille JOSEPH</a:t>
              </a:r>
            </a:p>
            <a:p>
              <a:pPr defTabSz="685800"/>
              <a:r>
                <a:rPr lang="fr-FR" sz="800" dirty="0">
                  <a:solidFill>
                    <a:schemeClr val="tx1"/>
                  </a:solidFill>
                  <a:latin typeface="Calibri" panose="020F0502020204030204"/>
                </a:rPr>
                <a:t>Sabine LAVOREL</a:t>
              </a:r>
            </a:p>
            <a:p>
              <a:pPr defTabSz="685800"/>
              <a:r>
                <a:rPr lang="fr-FR" sz="800" dirty="0">
                  <a:solidFill>
                    <a:schemeClr val="tx1"/>
                  </a:solidFill>
                  <a:latin typeface="Calibri" panose="020F0502020204030204"/>
                </a:rPr>
                <a:t>Sophie ROUBIN</a:t>
              </a:r>
            </a:p>
            <a:p>
              <a:pPr defTabSz="685800"/>
              <a:r>
                <a:rPr lang="fr-FR" sz="800" dirty="0">
                  <a:solidFill>
                    <a:schemeClr val="tx1"/>
                  </a:solidFill>
                  <a:latin typeface="Calibri" panose="020F0502020204030204"/>
                </a:rPr>
                <a:t>Virginie VOLF</a:t>
              </a:r>
            </a:p>
            <a:p>
              <a:pPr defTabSz="685800"/>
              <a:r>
                <a:rPr lang="fr-FR" sz="800" dirty="0">
                  <a:solidFill>
                    <a:schemeClr val="tx1"/>
                  </a:solidFill>
                  <a:latin typeface="Calibri" panose="020F0502020204030204"/>
                </a:rPr>
                <a:t>Jean-Charles CHABANNE</a:t>
              </a:r>
            </a:p>
            <a:p>
              <a:pPr defTabSz="685800"/>
              <a:endParaRPr lang="fr-FR" sz="750" dirty="0">
                <a:solidFill>
                  <a:srgbClr val="0000FF"/>
                </a:solidFill>
                <a:latin typeface="Calibri" panose="020F0502020204030204"/>
              </a:endParaRPr>
            </a:p>
          </p:txBody>
        </p:sp>
        <p:cxnSp>
          <p:nvCxnSpPr>
            <p:cNvPr id="64" name="Connecteur droit avec flèche 63">
              <a:extLst>
                <a:ext uri="{FF2B5EF4-FFF2-40B4-BE49-F238E27FC236}">
                  <a16:creationId xmlns:a16="http://schemas.microsoft.com/office/drawing/2014/main" id="{3B9CD254-FE26-470B-8A66-D1B57796F961}"/>
                </a:ext>
              </a:extLst>
            </p:cNvPr>
            <p:cNvCxnSpPr>
              <a:cxnSpLocks/>
            </p:cNvCxnSpPr>
            <p:nvPr/>
          </p:nvCxnSpPr>
          <p:spPr>
            <a:xfrm>
              <a:off x="840845" y="4539431"/>
              <a:ext cx="0" cy="1957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79535850-DA73-4AB2-BED3-7711FA1A98F0}"/>
                </a:ext>
              </a:extLst>
            </p:cNvPr>
            <p:cNvSpPr/>
            <p:nvPr/>
          </p:nvSpPr>
          <p:spPr>
            <a:xfrm>
              <a:off x="4043293" y="4719734"/>
              <a:ext cx="1167606" cy="5654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/>
              <a:r>
                <a:rPr lang="fr-FR" sz="800" dirty="0">
                  <a:solidFill>
                    <a:schemeClr val="tx1"/>
                  </a:solidFill>
                  <a:latin typeface="Calibri" panose="020F0502020204030204"/>
                </a:rPr>
                <a:t>Alexandra BOUREL</a:t>
              </a:r>
            </a:p>
            <a:p>
              <a:pPr defTabSz="685800"/>
              <a:r>
                <a:rPr lang="fr-FR" sz="800" dirty="0">
                  <a:solidFill>
                    <a:schemeClr val="tx1"/>
                  </a:solidFill>
                  <a:latin typeface="Calibri" panose="020F0502020204030204"/>
                </a:rPr>
                <a:t>Sylvie CATOIRE</a:t>
              </a:r>
            </a:p>
            <a:p>
              <a:pPr defTabSz="685800"/>
              <a:r>
                <a:rPr lang="fr-FR" sz="800" dirty="0">
                  <a:solidFill>
                    <a:schemeClr val="tx1"/>
                  </a:solidFill>
                  <a:latin typeface="Calibri" panose="020F0502020204030204"/>
                </a:rPr>
                <a:t>Alexis VACHON</a:t>
              </a:r>
            </a:p>
            <a:p>
              <a:pPr defTabSz="685800"/>
              <a:endParaRPr lang="fr-FR" sz="750" dirty="0">
                <a:solidFill>
                  <a:srgbClr val="0000FF"/>
                </a:solidFill>
                <a:latin typeface="Calibri" panose="020F0502020204030204"/>
              </a:endParaRPr>
            </a:p>
            <a:p>
              <a:pPr defTabSz="685800"/>
              <a:endParaRPr lang="fr-FR" sz="750" dirty="0">
                <a:solidFill>
                  <a:srgbClr val="0000FF"/>
                </a:solidFill>
                <a:latin typeface="Calibri" panose="020F0502020204030204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92B3964-AED4-465F-8D4F-89E3BA4818DE}"/>
                </a:ext>
              </a:extLst>
            </p:cNvPr>
            <p:cNvSpPr/>
            <p:nvPr/>
          </p:nvSpPr>
          <p:spPr>
            <a:xfrm>
              <a:off x="6602342" y="4753821"/>
              <a:ext cx="924250" cy="69799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/>
              <a:r>
                <a:rPr lang="fr-FR" sz="800" dirty="0">
                  <a:solidFill>
                    <a:schemeClr val="tx1"/>
                  </a:solidFill>
                </a:rPr>
                <a:t>Laure ENDRIZZI</a:t>
              </a:r>
            </a:p>
            <a:p>
              <a:pPr defTabSz="685800"/>
              <a:r>
                <a:rPr lang="fr-FR" sz="800" dirty="0">
                  <a:solidFill>
                    <a:schemeClr val="tx1"/>
                  </a:solidFill>
                </a:rPr>
                <a:t>Prisca FENOGLIO</a:t>
              </a:r>
            </a:p>
            <a:p>
              <a:pPr defTabSz="685800"/>
              <a:r>
                <a:rPr lang="fr-FR" sz="800" dirty="0">
                  <a:solidFill>
                    <a:schemeClr val="tx1"/>
                  </a:solidFill>
                </a:rPr>
                <a:t>Marie LAURICELLA</a:t>
              </a:r>
            </a:p>
            <a:p>
              <a:pPr defTabSz="685800"/>
              <a:r>
                <a:rPr lang="fr-FR" sz="800" dirty="0">
                  <a:solidFill>
                    <a:schemeClr val="tx1"/>
                  </a:solidFill>
                </a:rPr>
                <a:t>Peggy NEVILLE</a:t>
              </a:r>
            </a:p>
            <a:p>
              <a:pPr defTabSz="685800"/>
              <a:r>
                <a:rPr lang="fr-FR" sz="800" dirty="0">
                  <a:solidFill>
                    <a:schemeClr val="tx1"/>
                  </a:solidFill>
                </a:rPr>
                <a:t>Claire RAVEZ</a:t>
              </a:r>
            </a:p>
            <a:p>
              <a:pPr defTabSz="685800"/>
              <a:endParaRPr lang="fr-FR" sz="750" dirty="0">
                <a:solidFill>
                  <a:srgbClr val="0000FF"/>
                </a:solidFill>
                <a:latin typeface="Calibri" panose="020F0502020204030204"/>
              </a:endParaRPr>
            </a:p>
            <a:p>
              <a:pPr defTabSz="685800"/>
              <a:endParaRPr lang="fr-FR" sz="750" dirty="0">
                <a:solidFill>
                  <a:srgbClr val="0000FF"/>
                </a:solidFill>
                <a:latin typeface="Calibri" panose="020F0502020204030204"/>
              </a:endParaRPr>
            </a:p>
            <a:p>
              <a:pPr defTabSz="685800"/>
              <a:endParaRPr lang="fr-FR" sz="750" dirty="0">
                <a:solidFill>
                  <a:srgbClr val="0000FF"/>
                </a:solidFill>
                <a:latin typeface="Calibri" panose="020F0502020204030204"/>
              </a:endParaRPr>
            </a:p>
          </p:txBody>
        </p:sp>
        <p:cxnSp>
          <p:nvCxnSpPr>
            <p:cNvPr id="41" name="Connecteur droit avec flèche 40">
              <a:extLst>
                <a:ext uri="{FF2B5EF4-FFF2-40B4-BE49-F238E27FC236}">
                  <a16:creationId xmlns:a16="http://schemas.microsoft.com/office/drawing/2014/main" id="{6F654211-32D3-47AB-BE79-AC46D50E4C8F}"/>
                </a:ext>
              </a:extLst>
            </p:cNvPr>
            <p:cNvCxnSpPr>
              <a:cxnSpLocks/>
            </p:cNvCxnSpPr>
            <p:nvPr/>
          </p:nvCxnSpPr>
          <p:spPr>
            <a:xfrm>
              <a:off x="2062541" y="4518200"/>
              <a:ext cx="0" cy="1957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avec flèche 41">
              <a:extLst>
                <a:ext uri="{FF2B5EF4-FFF2-40B4-BE49-F238E27FC236}">
                  <a16:creationId xmlns:a16="http://schemas.microsoft.com/office/drawing/2014/main" id="{71E05797-CE1A-4CE7-8E8E-2B5042BC8951}"/>
                </a:ext>
              </a:extLst>
            </p:cNvPr>
            <p:cNvCxnSpPr>
              <a:cxnSpLocks/>
              <a:stCxn id="14" idx="2"/>
              <a:endCxn id="58" idx="0"/>
            </p:cNvCxnSpPr>
            <p:nvPr/>
          </p:nvCxnSpPr>
          <p:spPr>
            <a:xfrm flipH="1">
              <a:off x="3364427" y="4546795"/>
              <a:ext cx="318" cy="1621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B804A8B-2424-4948-9AA3-4DD3440C5D5E}"/>
                </a:ext>
              </a:extLst>
            </p:cNvPr>
            <p:cNvSpPr/>
            <p:nvPr/>
          </p:nvSpPr>
          <p:spPr>
            <a:xfrm>
              <a:off x="5356751" y="3478263"/>
              <a:ext cx="1083218" cy="105838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defTabSz="685800"/>
              <a:r>
                <a:rPr lang="fr-FR" sz="75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CENTRE D’INTERFACE POUR LES METIERS DE L’ENCADREMENT (CIME)</a:t>
              </a:r>
              <a:endParaRPr lang="fr-FR" sz="750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685800"/>
              <a:r>
                <a:rPr lang="fr-FR" sz="8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Clémence JACQ</a:t>
              </a:r>
            </a:p>
            <a:p>
              <a:pPr algn="ctr" defTabSz="685800"/>
              <a:r>
                <a:rPr lang="fr-FR" sz="8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Responsable </a:t>
              </a:r>
            </a:p>
            <a:p>
              <a:pPr algn="ctr" defTabSz="685800"/>
              <a:r>
                <a:rPr lang="fr-FR" sz="75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fr-FR" sz="7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685800"/>
              <a:endParaRPr lang="fr-FR" sz="7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685800"/>
              <a:r>
                <a:rPr lang="fr-FR" sz="75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092D0DB-1E9D-4472-A880-54FD5D1044A5}"/>
                </a:ext>
              </a:extLst>
            </p:cNvPr>
            <p:cNvSpPr/>
            <p:nvPr/>
          </p:nvSpPr>
          <p:spPr>
            <a:xfrm>
              <a:off x="1546063" y="3475659"/>
              <a:ext cx="1027085" cy="10808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t" anchorCtr="0"/>
            <a:lstStyle/>
            <a:p>
              <a:pPr algn="ctr" defTabSz="685800"/>
              <a:r>
                <a:rPr lang="fr-FR" sz="75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INTERFACES </a:t>
              </a:r>
            </a:p>
            <a:p>
              <a:pPr algn="ctr" defTabSz="685800"/>
              <a:r>
                <a:rPr lang="fr-FR" sz="75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DU SUPÉRIEUR</a:t>
              </a:r>
            </a:p>
            <a:p>
              <a:pPr algn="ctr" defTabSz="685800"/>
              <a:r>
                <a:rPr lang="fr-FR" sz="75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(I-SUP</a:t>
              </a:r>
              <a:r>
                <a:rPr lang="fr-FR" sz="75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 algn="ctr" defTabSz="685800"/>
              <a:endParaRPr lang="fr-FR" sz="900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685800"/>
              <a:endParaRPr lang="fr-FR" sz="9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685800"/>
              <a:r>
                <a:rPr lang="fr-FR" sz="8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Anna CLAVEL</a:t>
              </a:r>
            </a:p>
            <a:p>
              <a:pPr algn="ctr" defTabSz="685800"/>
              <a:r>
                <a:rPr lang="fr-FR" sz="75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Responsable</a:t>
              </a:r>
            </a:p>
            <a:p>
              <a:pPr algn="ctr" defTabSz="685800"/>
              <a:endParaRPr lang="fr-FR" sz="7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685800"/>
              <a:endParaRPr lang="fr-FR" sz="7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16C3B1E-6B4C-4FF5-AAFA-92DCA8B03235}"/>
                </a:ext>
              </a:extLst>
            </p:cNvPr>
            <p:cNvSpPr/>
            <p:nvPr/>
          </p:nvSpPr>
          <p:spPr>
            <a:xfrm>
              <a:off x="6588396" y="3474091"/>
              <a:ext cx="929603" cy="106255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defTabSz="685800"/>
              <a:r>
                <a:rPr lang="fr-FR" sz="75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VEILLE ET ANALYSES</a:t>
              </a:r>
            </a:p>
            <a:p>
              <a:pPr algn="ctr" defTabSz="685800"/>
              <a:endParaRPr lang="fr-FR" sz="85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685800"/>
              <a:endParaRPr lang="fr-FR" sz="85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685800"/>
              <a:r>
                <a:rPr lang="fr-FR" sz="8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Marie GAUSSEL</a:t>
              </a:r>
            </a:p>
            <a:p>
              <a:pPr algn="ctr" defTabSz="685800"/>
              <a:r>
                <a:rPr lang="fr-FR" sz="8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Responsable</a:t>
              </a:r>
            </a:p>
            <a:p>
              <a:pPr algn="ctr" defTabSz="685800"/>
              <a:r>
                <a:rPr lang="fr-FR" sz="75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91756219-DCED-4D32-A272-B4D760BB80EF}"/>
                </a:ext>
              </a:extLst>
            </p:cNvPr>
            <p:cNvSpPr/>
            <p:nvPr/>
          </p:nvSpPr>
          <p:spPr>
            <a:xfrm>
              <a:off x="4047300" y="3466283"/>
              <a:ext cx="1155002" cy="10703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defTabSz="685800"/>
              <a:r>
                <a:rPr lang="fr-FR" sz="75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FORMATION ET ACCOMPAGNEMENT PAR ET AVEC LA RECHERCHE (FARe)</a:t>
              </a:r>
            </a:p>
            <a:p>
              <a:pPr algn="ctr" defTabSz="685800"/>
              <a:endParaRPr lang="fr-FR" sz="75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685800"/>
              <a:r>
                <a:rPr lang="fr-FR" sz="8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Laurent COURBON</a:t>
              </a:r>
            </a:p>
            <a:p>
              <a:pPr algn="ctr" defTabSz="685800"/>
              <a:r>
                <a:rPr lang="fr-FR" sz="8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Responsable</a:t>
              </a:r>
              <a:r>
                <a:rPr lang="fr-FR" sz="9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D61E295-71D1-41CB-9C90-CBF2243AF0CC}"/>
                </a:ext>
              </a:extLst>
            </p:cNvPr>
            <p:cNvSpPr/>
            <p:nvPr/>
          </p:nvSpPr>
          <p:spPr>
            <a:xfrm>
              <a:off x="7672439" y="4728506"/>
              <a:ext cx="997722" cy="2851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/>
              <a:r>
                <a:rPr lang="fr-FR" sz="800" dirty="0">
                  <a:solidFill>
                    <a:schemeClr val="tx1"/>
                  </a:solidFill>
                </a:rPr>
                <a:t>Sandra MYOT</a:t>
              </a:r>
              <a:endParaRPr lang="fr-FR" sz="750" dirty="0">
                <a:solidFill>
                  <a:srgbClr val="0000FF"/>
                </a:solidFill>
                <a:latin typeface="Calibri" panose="020F0502020204030204"/>
              </a:endParaRPr>
            </a:p>
            <a:p>
              <a:pPr defTabSz="685800"/>
              <a:endParaRPr lang="fr-FR" sz="750" dirty="0">
                <a:solidFill>
                  <a:srgbClr val="0000FF"/>
                </a:solidFill>
                <a:latin typeface="Calibri" panose="020F0502020204030204"/>
              </a:endParaRPr>
            </a:p>
            <a:p>
              <a:pPr defTabSz="685800"/>
              <a:endParaRPr lang="fr-FR" sz="750" dirty="0">
                <a:solidFill>
                  <a:srgbClr val="0000FF"/>
                </a:solidFill>
                <a:latin typeface="Calibri" panose="020F0502020204030204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22E0C116-6C3E-4EBD-9891-ADCAFAB2FE8E}"/>
                </a:ext>
              </a:extLst>
            </p:cNvPr>
            <p:cNvSpPr/>
            <p:nvPr/>
          </p:nvSpPr>
          <p:spPr>
            <a:xfrm>
              <a:off x="2844150" y="4708948"/>
              <a:ext cx="1040554" cy="74719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800" dirty="0">
                  <a:solidFill>
                    <a:schemeClr val="tx1"/>
                  </a:solidFill>
                </a:rPr>
                <a:t>Henrique VILAS BOAS</a:t>
              </a:r>
            </a:p>
            <a:p>
              <a:r>
                <a:rPr lang="fr-FR" sz="800" dirty="0">
                  <a:solidFill>
                    <a:schemeClr val="tx1"/>
                  </a:solidFill>
                </a:rPr>
                <a:t>Marie GYBELY</a:t>
              </a:r>
            </a:p>
            <a:p>
              <a:r>
                <a:rPr lang="fr-FR" sz="800" dirty="0">
                  <a:solidFill>
                    <a:schemeClr val="tx1"/>
                  </a:solidFill>
                </a:rPr>
                <a:t>Rachel JAY –MANSON</a:t>
              </a:r>
            </a:p>
            <a:p>
              <a:pPr defTabSz="685800"/>
              <a:r>
                <a:rPr lang="fr-FR" sz="800" dirty="0">
                  <a:solidFill>
                    <a:schemeClr val="tx1"/>
                  </a:solidFill>
                  <a:latin typeface="Calibri" panose="020F0502020204030204"/>
                </a:rPr>
                <a:t>Zahra SALIM</a:t>
              </a:r>
            </a:p>
            <a:p>
              <a:pPr defTabSz="685800"/>
              <a:r>
                <a:rPr lang="fr-FR" sz="800" dirty="0">
                  <a:solidFill>
                    <a:schemeClr val="tx1"/>
                  </a:solidFill>
                  <a:latin typeface="Calibri" panose="020F0502020204030204"/>
                </a:rPr>
                <a:t>Claire-Lise MUZART</a:t>
              </a:r>
            </a:p>
            <a:p>
              <a:pPr defTabSz="685800"/>
              <a:endParaRPr lang="fr-FR" sz="750" dirty="0">
                <a:solidFill>
                  <a:srgbClr val="0000FF"/>
                </a:solidFill>
                <a:latin typeface="Calibri" panose="020F0502020204030204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FFE7328-0858-4700-8383-28F10C2F217A}"/>
                </a:ext>
              </a:extLst>
            </p:cNvPr>
            <p:cNvSpPr/>
            <p:nvPr/>
          </p:nvSpPr>
          <p:spPr>
            <a:xfrm>
              <a:off x="5356746" y="4764838"/>
              <a:ext cx="1077876" cy="92593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/>
              <a:r>
                <a:rPr lang="fr-FR" sz="800" dirty="0">
                  <a:solidFill>
                    <a:schemeClr val="tx1"/>
                  </a:solidFill>
                  <a:latin typeface="Calibri" panose="020F0502020204030204"/>
                </a:rPr>
                <a:t>Aurélia TRUONG-QUANG</a:t>
              </a:r>
            </a:p>
            <a:p>
              <a:pPr defTabSz="685800"/>
              <a:r>
                <a:rPr lang="fr-FR" sz="800" dirty="0">
                  <a:solidFill>
                    <a:schemeClr val="tx1"/>
                  </a:solidFill>
                  <a:latin typeface="Calibri" panose="020F0502020204030204"/>
                </a:rPr>
                <a:t>Florent LATHUILLIERE</a:t>
              </a:r>
            </a:p>
            <a:p>
              <a:pPr defTabSz="685800"/>
              <a:r>
                <a:rPr lang="fr-FR" sz="800" dirty="0">
                  <a:solidFill>
                    <a:schemeClr val="tx1"/>
                  </a:solidFill>
                  <a:latin typeface="Calibri" panose="020F0502020204030204"/>
                </a:rPr>
                <a:t>Elodie MURIER</a:t>
              </a:r>
            </a:p>
            <a:p>
              <a:pPr defTabSz="685800"/>
              <a:r>
                <a:rPr lang="fr-FR" sz="800" dirty="0">
                  <a:solidFill>
                    <a:schemeClr val="tx1"/>
                  </a:solidFill>
                  <a:latin typeface="Calibri" panose="020F0502020204030204"/>
                </a:rPr>
                <a:t>Cyrille GAUDIN – MCF associé</a:t>
              </a:r>
            </a:p>
            <a:p>
              <a:pPr defTabSz="685800"/>
              <a:endParaRPr lang="fr-FR" sz="750" dirty="0">
                <a:solidFill>
                  <a:srgbClr val="0000FF"/>
                </a:solidFill>
                <a:latin typeface="Calibri" panose="020F0502020204030204"/>
              </a:endParaRPr>
            </a:p>
            <a:p>
              <a:pPr defTabSz="685800"/>
              <a:endParaRPr lang="fr-FR" sz="750" dirty="0">
                <a:solidFill>
                  <a:srgbClr val="0000FF"/>
                </a:solidFill>
                <a:latin typeface="Calibri" panose="020F0502020204030204"/>
              </a:endParaRPr>
            </a:p>
            <a:p>
              <a:pPr defTabSz="685800"/>
              <a:endParaRPr lang="fr-FR" sz="750" dirty="0">
                <a:solidFill>
                  <a:srgbClr val="0000FF"/>
                </a:solidFill>
                <a:latin typeface="Calibri" panose="020F0502020204030204"/>
              </a:endParaRPr>
            </a:p>
            <a:p>
              <a:pPr defTabSz="685800"/>
              <a:endParaRPr lang="fr-FR" sz="750" dirty="0">
                <a:solidFill>
                  <a:srgbClr val="0000FF"/>
                </a:solidFill>
                <a:latin typeface="Calibri" panose="020F0502020204030204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68BD288-2385-4032-BC03-3C7723C5AB2D}"/>
                </a:ext>
              </a:extLst>
            </p:cNvPr>
            <p:cNvSpPr/>
            <p:nvPr/>
          </p:nvSpPr>
          <p:spPr>
            <a:xfrm>
              <a:off x="1536802" y="4728507"/>
              <a:ext cx="1045750" cy="72550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/>
              <a:r>
                <a:rPr lang="fr-FR" sz="800" dirty="0">
                  <a:solidFill>
                    <a:schemeClr val="tx1"/>
                  </a:solidFill>
                </a:rPr>
                <a:t>Florian GONNET</a:t>
              </a:r>
            </a:p>
            <a:p>
              <a:pPr defTabSz="685800"/>
              <a:r>
                <a:rPr lang="fr-FR" sz="800" dirty="0">
                  <a:solidFill>
                    <a:schemeClr val="tx1"/>
                  </a:solidFill>
                </a:rPr>
                <a:t>Karine MARTEAU-BAZOUNI</a:t>
              </a:r>
            </a:p>
            <a:p>
              <a:pPr defTabSz="685800"/>
              <a:r>
                <a:rPr lang="fr-FR" sz="800" dirty="0">
                  <a:solidFill>
                    <a:schemeClr val="tx1"/>
                  </a:solidFill>
                </a:rPr>
                <a:t>Pierre BENECH</a:t>
              </a:r>
            </a:p>
            <a:p>
              <a:pPr defTabSz="685800"/>
              <a:r>
                <a:rPr lang="fr-FR" sz="800" dirty="0">
                  <a:solidFill>
                    <a:schemeClr val="tx1"/>
                  </a:solidFill>
                </a:rPr>
                <a:t>Gérard VIDAL - MCF</a:t>
              </a:r>
            </a:p>
            <a:p>
              <a:pPr defTabSz="685800"/>
              <a:endParaRPr lang="fr-FR" sz="700" dirty="0">
                <a:solidFill>
                  <a:schemeClr val="tx1"/>
                </a:solidFill>
              </a:endParaRPr>
            </a:p>
            <a:p>
              <a:pPr defTabSz="685800"/>
              <a:endParaRPr lang="fr-FR" sz="700" dirty="0">
                <a:solidFill>
                  <a:schemeClr val="tx1"/>
                </a:solidFill>
              </a:endParaRPr>
            </a:p>
          </p:txBody>
        </p:sp>
        <p:cxnSp>
          <p:nvCxnSpPr>
            <p:cNvPr id="72" name="Connecteur droit avec flèche 71">
              <a:extLst>
                <a:ext uri="{FF2B5EF4-FFF2-40B4-BE49-F238E27FC236}">
                  <a16:creationId xmlns:a16="http://schemas.microsoft.com/office/drawing/2014/main" id="{5074488C-53A3-4514-B297-490AE08D60D4}"/>
                </a:ext>
              </a:extLst>
            </p:cNvPr>
            <p:cNvCxnSpPr>
              <a:cxnSpLocks/>
              <a:stCxn id="38" idx="2"/>
              <a:endCxn id="59" idx="0"/>
            </p:cNvCxnSpPr>
            <p:nvPr/>
          </p:nvCxnSpPr>
          <p:spPr>
            <a:xfrm flipH="1">
              <a:off x="5895684" y="4536646"/>
              <a:ext cx="2676" cy="2281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avec flèche 72">
              <a:extLst>
                <a:ext uri="{FF2B5EF4-FFF2-40B4-BE49-F238E27FC236}">
                  <a16:creationId xmlns:a16="http://schemas.microsoft.com/office/drawing/2014/main" id="{B3D54A90-9744-492D-857C-9F2C813AB068}"/>
                </a:ext>
              </a:extLst>
            </p:cNvPr>
            <p:cNvCxnSpPr>
              <a:cxnSpLocks/>
              <a:stCxn id="40" idx="2"/>
              <a:endCxn id="66" idx="0"/>
            </p:cNvCxnSpPr>
            <p:nvPr/>
          </p:nvCxnSpPr>
          <p:spPr>
            <a:xfrm>
              <a:off x="7053198" y="4536647"/>
              <a:ext cx="11269" cy="2171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avec flèche 74">
              <a:extLst>
                <a:ext uri="{FF2B5EF4-FFF2-40B4-BE49-F238E27FC236}">
                  <a16:creationId xmlns:a16="http://schemas.microsoft.com/office/drawing/2014/main" id="{60B262C6-F75F-45E9-A222-320436292E2C}"/>
                </a:ext>
              </a:extLst>
            </p:cNvPr>
            <p:cNvCxnSpPr>
              <a:cxnSpLocks/>
              <a:endCxn id="6" idx="0"/>
            </p:cNvCxnSpPr>
            <p:nvPr/>
          </p:nvCxnSpPr>
          <p:spPr>
            <a:xfrm>
              <a:off x="883549" y="3166073"/>
              <a:ext cx="1835" cy="3161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avec flèche 48">
              <a:extLst>
                <a:ext uri="{FF2B5EF4-FFF2-40B4-BE49-F238E27FC236}">
                  <a16:creationId xmlns:a16="http://schemas.microsoft.com/office/drawing/2014/main" id="{BC975303-56BF-431A-9492-34A15B9903D4}"/>
                </a:ext>
              </a:extLst>
            </p:cNvPr>
            <p:cNvCxnSpPr>
              <a:cxnSpLocks/>
              <a:endCxn id="44" idx="0"/>
            </p:cNvCxnSpPr>
            <p:nvPr/>
          </p:nvCxnSpPr>
          <p:spPr>
            <a:xfrm>
              <a:off x="4624801" y="3166073"/>
              <a:ext cx="0" cy="3002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avec flèche 51">
              <a:extLst>
                <a:ext uri="{FF2B5EF4-FFF2-40B4-BE49-F238E27FC236}">
                  <a16:creationId xmlns:a16="http://schemas.microsoft.com/office/drawing/2014/main" id="{6C9DC49F-2028-4CA0-A48C-2735F9D9C6DF}"/>
                </a:ext>
              </a:extLst>
            </p:cNvPr>
            <p:cNvCxnSpPr>
              <a:cxnSpLocks/>
              <a:endCxn id="14" idx="0"/>
            </p:cNvCxnSpPr>
            <p:nvPr/>
          </p:nvCxnSpPr>
          <p:spPr>
            <a:xfrm flipH="1">
              <a:off x="3364745" y="3172502"/>
              <a:ext cx="2596" cy="2982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avec flèche 53">
              <a:extLst>
                <a:ext uri="{FF2B5EF4-FFF2-40B4-BE49-F238E27FC236}">
                  <a16:creationId xmlns:a16="http://schemas.microsoft.com/office/drawing/2014/main" id="{34053322-F415-4425-BD6D-D9B24BD1EC4F}"/>
                </a:ext>
              </a:extLst>
            </p:cNvPr>
            <p:cNvCxnSpPr>
              <a:cxnSpLocks/>
              <a:endCxn id="40" idx="0"/>
            </p:cNvCxnSpPr>
            <p:nvPr/>
          </p:nvCxnSpPr>
          <p:spPr>
            <a:xfrm>
              <a:off x="7053198" y="3172502"/>
              <a:ext cx="0" cy="3015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avec flèche 66">
              <a:extLst>
                <a:ext uri="{FF2B5EF4-FFF2-40B4-BE49-F238E27FC236}">
                  <a16:creationId xmlns:a16="http://schemas.microsoft.com/office/drawing/2014/main" id="{C857D589-41C0-456D-AF01-A0EB1D4B0F8B}"/>
                </a:ext>
              </a:extLst>
            </p:cNvPr>
            <p:cNvCxnSpPr>
              <a:cxnSpLocks/>
              <a:stCxn id="13" idx="2"/>
              <a:endCxn id="50" idx="0"/>
            </p:cNvCxnSpPr>
            <p:nvPr/>
          </p:nvCxnSpPr>
          <p:spPr>
            <a:xfrm flipH="1">
              <a:off x="8171300" y="4518200"/>
              <a:ext cx="1" cy="2103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FD6ADD4-E1E0-B4B1-C8A2-EDDC2EB4EA47}"/>
                </a:ext>
              </a:extLst>
            </p:cNvPr>
            <p:cNvSpPr/>
            <p:nvPr/>
          </p:nvSpPr>
          <p:spPr>
            <a:xfrm>
              <a:off x="2844786" y="3470801"/>
              <a:ext cx="1039918" cy="107599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 defTabSz="685800"/>
              <a:r>
                <a:rPr lang="fr-FR" sz="75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CENTRE ALAIN SAVARY</a:t>
              </a:r>
            </a:p>
            <a:p>
              <a:pPr algn="ctr" defTabSz="685800"/>
              <a:r>
                <a:rPr lang="fr-FR" sz="750" b="1" i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(CAS)</a:t>
              </a:r>
            </a:p>
            <a:p>
              <a:pPr algn="ctr" defTabSz="685800"/>
              <a:endParaRPr lang="fr-FR" sz="700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685800"/>
              <a:endParaRPr lang="fr-FR" sz="700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685800"/>
              <a:r>
                <a:rPr lang="fr-FR" sz="8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Frédérique MAUGUEN</a:t>
              </a:r>
            </a:p>
            <a:p>
              <a:pPr algn="ctr" defTabSz="685800"/>
              <a:r>
                <a:rPr lang="fr-FR" sz="8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Responsable </a:t>
              </a:r>
              <a:endParaRPr lang="fr-FR" sz="800" b="1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685800"/>
              <a:endParaRPr lang="fr-FR" sz="7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Connecteur droit avec flèche 19">
              <a:extLst>
                <a:ext uri="{FF2B5EF4-FFF2-40B4-BE49-F238E27FC236}">
                  <a16:creationId xmlns:a16="http://schemas.microsoft.com/office/drawing/2014/main" id="{DA94A059-D0F2-6D77-6599-5F48592BED93}"/>
                </a:ext>
              </a:extLst>
            </p:cNvPr>
            <p:cNvCxnSpPr>
              <a:cxnSpLocks/>
              <a:stCxn id="44" idx="2"/>
              <a:endCxn id="65" idx="0"/>
            </p:cNvCxnSpPr>
            <p:nvPr/>
          </p:nvCxnSpPr>
          <p:spPr>
            <a:xfrm>
              <a:off x="4624801" y="4536646"/>
              <a:ext cx="2295" cy="1830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avec flèche 84">
              <a:extLst>
                <a:ext uri="{FF2B5EF4-FFF2-40B4-BE49-F238E27FC236}">
                  <a16:creationId xmlns:a16="http://schemas.microsoft.com/office/drawing/2014/main" id="{C9DD84BF-08CC-E053-69F9-D79E80C58C09}"/>
                </a:ext>
              </a:extLst>
            </p:cNvPr>
            <p:cNvCxnSpPr>
              <a:cxnSpLocks/>
            </p:cNvCxnSpPr>
            <p:nvPr/>
          </p:nvCxnSpPr>
          <p:spPr>
            <a:xfrm>
              <a:off x="5898360" y="3167422"/>
              <a:ext cx="0" cy="31519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476502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5417</TotalTime>
  <Words>189</Words>
  <Application>Microsoft Office PowerPoint</Application>
  <PresentationFormat>Affichage à l'écran (4:3)</PresentationFormat>
  <Paragraphs>92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ENS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Dalloz Sylvie</dc:creator>
  <cp:lastModifiedBy>Gory Coudiedji</cp:lastModifiedBy>
  <cp:revision>147</cp:revision>
  <cp:lastPrinted>2022-09-20T08:33:15Z</cp:lastPrinted>
  <dcterms:created xsi:type="dcterms:W3CDTF">2019-05-27T17:31:35Z</dcterms:created>
  <dcterms:modified xsi:type="dcterms:W3CDTF">2024-03-12T08:34:25Z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ENS de Lyon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Présentation à l'écran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</vt:i4>
  </property>
</Properties>
</file>