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CBF9EF-711C-4507-8B97-A04874FFDB39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18F3A12-F96B-45F2-AEF3-F5852276BBD9}">
      <dgm:prSet phldrT="[Texte]" custT="1"/>
      <dgm:spPr/>
      <dgm:t>
        <a:bodyPr/>
        <a:lstStyle/>
        <a:p>
          <a:r>
            <a:rPr lang="fr-FR" sz="1600" dirty="0"/>
            <a:t>septembre 2019</a:t>
          </a:r>
        </a:p>
      </dgm:t>
    </dgm:pt>
    <dgm:pt modelId="{734A9CDE-30FA-4AC1-B72E-C3CBC6FCDA4A}" type="parTrans" cxnId="{A298048E-2D7B-4EF3-915C-C131E9B8F3EA}">
      <dgm:prSet/>
      <dgm:spPr/>
      <dgm:t>
        <a:bodyPr/>
        <a:lstStyle/>
        <a:p>
          <a:endParaRPr lang="fr-FR"/>
        </a:p>
      </dgm:t>
    </dgm:pt>
    <dgm:pt modelId="{E459952F-E5A6-492A-97FF-07CA7E55B734}" type="sibTrans" cxnId="{A298048E-2D7B-4EF3-915C-C131E9B8F3EA}">
      <dgm:prSet/>
      <dgm:spPr/>
      <dgm:t>
        <a:bodyPr/>
        <a:lstStyle/>
        <a:p>
          <a:endParaRPr lang="fr-FR"/>
        </a:p>
      </dgm:t>
    </dgm:pt>
    <dgm:pt modelId="{D33C86E7-0C4B-4AE6-9C2F-E324C58CCB7E}">
      <dgm:prSet phldrT="[Texte]"/>
      <dgm:spPr/>
      <dgm:t>
        <a:bodyPr/>
        <a:lstStyle/>
        <a:p>
          <a:r>
            <a:rPr lang="fr-FR" dirty="0"/>
            <a:t>Grille d’évaluation et introduction des debriefing</a:t>
          </a:r>
        </a:p>
      </dgm:t>
    </dgm:pt>
    <dgm:pt modelId="{2ABA79B5-FBEF-4AC1-A59C-6824AD62EE0D}" type="parTrans" cxnId="{68563DD8-4714-45C3-8B0D-4D235413C54C}">
      <dgm:prSet/>
      <dgm:spPr/>
      <dgm:t>
        <a:bodyPr/>
        <a:lstStyle/>
        <a:p>
          <a:endParaRPr lang="fr-FR"/>
        </a:p>
      </dgm:t>
    </dgm:pt>
    <dgm:pt modelId="{BCAD526A-8869-44F7-AA5C-7730BCAC8569}" type="sibTrans" cxnId="{68563DD8-4714-45C3-8B0D-4D235413C54C}">
      <dgm:prSet/>
      <dgm:spPr/>
      <dgm:t>
        <a:bodyPr/>
        <a:lstStyle/>
        <a:p>
          <a:endParaRPr lang="fr-FR"/>
        </a:p>
      </dgm:t>
    </dgm:pt>
    <dgm:pt modelId="{418FDA92-3998-432F-905B-F5340BBE094A}" type="pres">
      <dgm:prSet presAssocID="{5DCBF9EF-711C-4507-8B97-A04874FFDB3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A70575F7-D60E-4133-A549-494A48633DB3}" type="pres">
      <dgm:prSet presAssocID="{D18F3A12-F96B-45F2-AEF3-F5852276BBD9}" presName="linNode" presStyleCnt="0"/>
      <dgm:spPr/>
    </dgm:pt>
    <dgm:pt modelId="{1A5624BA-5470-4EEE-B4E4-10A6A476B3CE}" type="pres">
      <dgm:prSet presAssocID="{D18F3A12-F96B-45F2-AEF3-F5852276BBD9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5EEBDF2-77D3-4D96-AD8F-1906D733DE37}" type="pres">
      <dgm:prSet presAssocID="{D18F3A12-F96B-45F2-AEF3-F5852276BBD9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298048E-2D7B-4EF3-915C-C131E9B8F3EA}" srcId="{5DCBF9EF-711C-4507-8B97-A04874FFDB39}" destId="{D18F3A12-F96B-45F2-AEF3-F5852276BBD9}" srcOrd="0" destOrd="0" parTransId="{734A9CDE-30FA-4AC1-B72E-C3CBC6FCDA4A}" sibTransId="{E459952F-E5A6-492A-97FF-07CA7E55B734}"/>
    <dgm:cxn modelId="{18E3DEAE-7A36-4799-8B08-3AA25F48F4F1}" type="presOf" srcId="{D33C86E7-0C4B-4AE6-9C2F-E324C58CCB7E}" destId="{B5EEBDF2-77D3-4D96-AD8F-1906D733DE37}" srcOrd="0" destOrd="0" presId="urn:microsoft.com/office/officeart/2005/8/layout/vList6"/>
    <dgm:cxn modelId="{CC73B8C1-D224-40B0-B4BD-0A722688F25A}" type="presOf" srcId="{5DCBF9EF-711C-4507-8B97-A04874FFDB39}" destId="{418FDA92-3998-432F-905B-F5340BBE094A}" srcOrd="0" destOrd="0" presId="urn:microsoft.com/office/officeart/2005/8/layout/vList6"/>
    <dgm:cxn modelId="{F1BFD92A-1A74-45D7-A036-707EB202D752}" type="presOf" srcId="{D18F3A12-F96B-45F2-AEF3-F5852276BBD9}" destId="{1A5624BA-5470-4EEE-B4E4-10A6A476B3CE}" srcOrd="0" destOrd="0" presId="urn:microsoft.com/office/officeart/2005/8/layout/vList6"/>
    <dgm:cxn modelId="{68563DD8-4714-45C3-8B0D-4D235413C54C}" srcId="{D18F3A12-F96B-45F2-AEF3-F5852276BBD9}" destId="{D33C86E7-0C4B-4AE6-9C2F-E324C58CCB7E}" srcOrd="0" destOrd="0" parTransId="{2ABA79B5-FBEF-4AC1-A59C-6824AD62EE0D}" sibTransId="{BCAD526A-8869-44F7-AA5C-7730BCAC8569}"/>
    <dgm:cxn modelId="{4D55C03E-4FDD-48E9-928E-114B506E41FB}" type="presParOf" srcId="{418FDA92-3998-432F-905B-F5340BBE094A}" destId="{A70575F7-D60E-4133-A549-494A48633DB3}" srcOrd="0" destOrd="0" presId="urn:microsoft.com/office/officeart/2005/8/layout/vList6"/>
    <dgm:cxn modelId="{60A23B40-569D-4CDE-8054-97B02165E08E}" type="presParOf" srcId="{A70575F7-D60E-4133-A549-494A48633DB3}" destId="{1A5624BA-5470-4EEE-B4E4-10A6A476B3CE}" srcOrd="0" destOrd="0" presId="urn:microsoft.com/office/officeart/2005/8/layout/vList6"/>
    <dgm:cxn modelId="{2DBA0B25-F6C6-4FD1-BDEB-EC172C141CBB}" type="presParOf" srcId="{A70575F7-D60E-4133-A549-494A48633DB3}" destId="{B5EEBDF2-77D3-4D96-AD8F-1906D733DE3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EEBDF2-77D3-4D96-AD8F-1906D733DE37}">
      <dsp:nvSpPr>
        <dsp:cNvPr id="0" name=""/>
        <dsp:cNvSpPr/>
      </dsp:nvSpPr>
      <dsp:spPr>
        <a:xfrm>
          <a:off x="1806319" y="0"/>
          <a:ext cx="2709478" cy="5885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/>
            <a:t>Grille d’évaluation et introduction des debriefing</a:t>
          </a:r>
        </a:p>
      </dsp:txBody>
      <dsp:txXfrm>
        <a:off x="1806319" y="73567"/>
        <a:ext cx="2488778" cy="441400"/>
      </dsp:txXfrm>
    </dsp:sp>
    <dsp:sp modelId="{1A5624BA-5470-4EEE-B4E4-10A6A476B3CE}">
      <dsp:nvSpPr>
        <dsp:cNvPr id="0" name=""/>
        <dsp:cNvSpPr/>
      </dsp:nvSpPr>
      <dsp:spPr>
        <a:xfrm>
          <a:off x="0" y="0"/>
          <a:ext cx="1806319" cy="5885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/>
            <a:t>septembre 2019</a:t>
          </a:r>
        </a:p>
      </dsp:txBody>
      <dsp:txXfrm>
        <a:off x="28730" y="28730"/>
        <a:ext cx="1748859" cy="531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996B4D-8379-4889-9B7D-E6C1E8C90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5650FE-A56F-472F-94EB-54CE2B392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623E30-38C9-4B71-96EA-D99234714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AAF9-0CF1-455B-B6F7-67E9C35738F2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D0F1A0-C740-4211-8C8F-50B45836B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8E0885-BF24-4613-925F-A270C5A90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CE3A-7887-4AFD-B9F6-5ED5702D1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1729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0D0DB7-3860-4853-9433-C36ED396C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DBE0FF9-908B-4321-BE5D-2B16C6AE5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5A1575-FDB2-4138-BDF4-1EEC1D9F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AAF9-0CF1-455B-B6F7-67E9C35738F2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B23E97-AD6C-484F-A7A1-632C9031E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BB76-165F-4A48-B8C2-E5E1372EF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CE3A-7887-4AFD-B9F6-5ED5702D1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4872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52BC8E4-6FA4-41EA-99B5-4E5CC4353F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13DE27E-1BD9-4D71-9D7F-A61FAB0FD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14E35A-B7A9-4C27-9F87-287C44735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AAF9-0CF1-455B-B6F7-67E9C35738F2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9B4343-EB14-4044-ABEF-4E9DE6035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185F7E-1FFE-4530-9460-FEF8D33CB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CE3A-7887-4AFD-B9F6-5ED5702D1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437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58C8CD-1111-4E57-8A2D-147F04C70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6DA1DF-82CA-443C-9E6A-DC60C8DC3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FD6D01-48E1-4D97-B41E-E840A0AA8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AAF9-0CF1-455B-B6F7-67E9C35738F2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CD1329-3B8F-4D75-8DC9-31B729EE3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8A5EFA-C911-451E-8A63-49F8C833F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CE3A-7887-4AFD-B9F6-5ED5702D1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352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8267EA-E6BC-4CBA-B84F-A23063A01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EE57E7-C605-4B23-A7B5-3D9F47B9E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044F1F-EB1F-4A89-8149-EC4A37698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AAF9-0CF1-455B-B6F7-67E9C35738F2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B77BC0-142F-462A-A882-160AE986B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702BA3-6406-4975-A7A6-407601EE4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CE3A-7887-4AFD-B9F6-5ED5702D1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1521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DD9C45-D0D8-4465-BE3A-5EC86AD63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249B43-6D8D-4FEE-8DE1-A19E47BED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0AED97-A621-4D3A-AE0C-23A701CCC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EC4A83-9EEE-45BA-B9C0-DA731C49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AAF9-0CF1-455B-B6F7-67E9C35738F2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25719E8-2C33-4718-BF38-A7319A053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8A7BFC-1A6D-4D7E-9FA3-09FEEECDD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CE3A-7887-4AFD-B9F6-5ED5702D1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578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D6DA2F-A927-4AB5-9A8C-D171317DC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3A22D1-70DA-4A68-ABE3-79CC0431A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D71916F-21D3-4010-8648-CBB991E008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0809657-04E3-4A8E-89C9-474FBC4083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9B11EF0-8210-4DD8-A67C-B01774AF02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D05305A-735D-4960-86FD-97CA43F33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AAF9-0CF1-455B-B6F7-67E9C35738F2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EA21417-9C62-494C-B479-275812A66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D2772FD-0527-4373-A11E-16A7CD264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CE3A-7887-4AFD-B9F6-5ED5702D1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44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86F21C-136C-452A-8202-ACF0FB54E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5060AD5-3350-435A-B06C-8B5A49CB4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AAF9-0CF1-455B-B6F7-67E9C35738F2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065F070-3D7D-4E43-8407-671FED05A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33A9BE0-C4CA-43CF-A5E7-B93E6E93A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CE3A-7887-4AFD-B9F6-5ED5702D1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063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571896C-48AB-4200-8BD4-B3B2523A8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AAF9-0CF1-455B-B6F7-67E9C35738F2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7204BC0-C9CD-4522-92AB-D797971E3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F04CB20-6437-45FD-ADF5-D64CC6A2F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CE3A-7887-4AFD-B9F6-5ED5702D1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23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0CFA7-7D1C-4E31-89E0-8BF476597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195CFC-4978-47C0-B219-172337D75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A2DF369-57F2-46CE-A71D-0BD9E60F8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E81807D-C14E-41CB-A21A-146BAB323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AAF9-0CF1-455B-B6F7-67E9C35738F2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FD7763-627A-4EBF-8361-8CED6AA4B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23326F-3AD1-4295-B801-7E37D54FB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CE3A-7887-4AFD-B9F6-5ED5702D1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1652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C09C25-A763-4ACF-B07E-41DD8AD45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CDA545C-39FE-4E49-8DAD-9C46BDA66C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DB032A-F3FA-4C8C-8385-223952F8BA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B6F9CA5-814E-400D-957E-F3F08F20F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AAF9-0CF1-455B-B6F7-67E9C35738F2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BAF059-CE8A-41FD-9B5D-7D5B02294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DB604FE-D6F6-4FEF-B8AD-98EB56D62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CE3A-7887-4AFD-B9F6-5ED5702D1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49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5F42045-2AAE-4F02-823E-A16580376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207E0F-F240-4C0D-AF6F-EBEC1341E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F45A0A-8902-40BF-BEA4-BA715CEF7B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FAAF9-0CF1-455B-B6F7-67E9C35738F2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B300B9-06B0-4900-BBEA-7A379B6A3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6FB344-54CF-4575-9A42-5E12221A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1CE3A-7887-4AFD-B9F6-5ED5702D1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872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riangle isocèle 7">
            <a:extLst>
              <a:ext uri="{FF2B5EF4-FFF2-40B4-BE49-F238E27FC236}">
                <a16:creationId xmlns:a16="http://schemas.microsoft.com/office/drawing/2014/main" id="{F85A685B-D866-4756-9DF7-E32764AE9FE7}"/>
              </a:ext>
            </a:extLst>
          </p:cNvPr>
          <p:cNvSpPr/>
          <p:nvPr/>
        </p:nvSpPr>
        <p:spPr>
          <a:xfrm>
            <a:off x="461553" y="2214082"/>
            <a:ext cx="3085688" cy="249980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E7C42D5-B84A-43A2-B649-F14D209235FD}"/>
              </a:ext>
            </a:extLst>
          </p:cNvPr>
          <p:cNvSpPr txBox="1"/>
          <p:nvPr/>
        </p:nvSpPr>
        <p:spPr>
          <a:xfrm>
            <a:off x="2837867" y="5014314"/>
            <a:ext cx="1744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FORMATEURS/</a:t>
            </a:r>
          </a:p>
          <a:p>
            <a:r>
              <a:rPr lang="fr-FR" sz="1200" dirty="0"/>
              <a:t>ENSEIGNANTS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80ADABA-1AAE-4C7B-B39C-305057B14D2A}"/>
              </a:ext>
            </a:extLst>
          </p:cNvPr>
          <p:cNvSpPr txBox="1"/>
          <p:nvPr/>
        </p:nvSpPr>
        <p:spPr>
          <a:xfrm>
            <a:off x="1440757" y="1744080"/>
            <a:ext cx="24533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APPRENTIS</a:t>
            </a:r>
            <a:r>
              <a:rPr lang="fr-FR" sz="1200" dirty="0"/>
              <a:t>/ELEVES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0AC1155-B628-4BF0-BFC2-FBC8A974E5C5}"/>
              </a:ext>
            </a:extLst>
          </p:cNvPr>
          <p:cNvSpPr txBox="1"/>
          <p:nvPr/>
        </p:nvSpPr>
        <p:spPr>
          <a:xfrm>
            <a:off x="1131032" y="4269552"/>
            <a:ext cx="2621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ATELIER TECHNOLOGIQUE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8155087-535D-420D-AF75-ACB1B2A9D7A8}"/>
              </a:ext>
            </a:extLst>
          </p:cNvPr>
          <p:cNvSpPr txBox="1"/>
          <p:nvPr/>
        </p:nvSpPr>
        <p:spPr>
          <a:xfrm>
            <a:off x="112689" y="5077820"/>
            <a:ext cx="14928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MONITEURS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0665171-4039-44DA-9BD3-7D17F9DFFAA7}"/>
              </a:ext>
            </a:extLst>
          </p:cNvPr>
          <p:cNvSpPr txBox="1"/>
          <p:nvPr/>
        </p:nvSpPr>
        <p:spPr>
          <a:xfrm>
            <a:off x="717375" y="82588"/>
            <a:ext cx="6671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accent1"/>
                </a:solidFill>
              </a:rPr>
              <a:t>Renforcer la pédagogie des ateliers technologiques </a:t>
            </a:r>
          </a:p>
        </p:txBody>
      </p:sp>
      <p:graphicFrame>
        <p:nvGraphicFramePr>
          <p:cNvPr id="19" name="Diagramme 18">
            <a:extLst>
              <a:ext uri="{FF2B5EF4-FFF2-40B4-BE49-F238E27FC236}">
                <a16:creationId xmlns:a16="http://schemas.microsoft.com/office/drawing/2014/main" id="{E5F43C7D-A15B-45CA-A750-5FF6B622DB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305074"/>
              </p:ext>
            </p:extLst>
          </p:nvPr>
        </p:nvGraphicFramePr>
        <p:xfrm>
          <a:off x="4207942" y="1190206"/>
          <a:ext cx="4515798" cy="588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6" name="Forme libre 45"/>
          <p:cNvSpPr/>
          <p:nvPr/>
        </p:nvSpPr>
        <p:spPr>
          <a:xfrm>
            <a:off x="6071245" y="6088358"/>
            <a:ext cx="2818777" cy="566530"/>
          </a:xfrm>
          <a:custGeom>
            <a:avLst/>
            <a:gdLst>
              <a:gd name="connsiteX0" fmla="*/ 0 w 2891590"/>
              <a:gd name="connsiteY0" fmla="*/ 120168 h 961340"/>
              <a:gd name="connsiteX1" fmla="*/ 2410920 w 2891590"/>
              <a:gd name="connsiteY1" fmla="*/ 120168 h 961340"/>
              <a:gd name="connsiteX2" fmla="*/ 2410920 w 2891590"/>
              <a:gd name="connsiteY2" fmla="*/ 0 h 961340"/>
              <a:gd name="connsiteX3" fmla="*/ 2891590 w 2891590"/>
              <a:gd name="connsiteY3" fmla="*/ 480670 h 961340"/>
              <a:gd name="connsiteX4" fmla="*/ 2410920 w 2891590"/>
              <a:gd name="connsiteY4" fmla="*/ 961340 h 961340"/>
              <a:gd name="connsiteX5" fmla="*/ 2410920 w 2891590"/>
              <a:gd name="connsiteY5" fmla="*/ 841173 h 961340"/>
              <a:gd name="connsiteX6" fmla="*/ 0 w 2891590"/>
              <a:gd name="connsiteY6" fmla="*/ 841173 h 961340"/>
              <a:gd name="connsiteX7" fmla="*/ 0 w 2891590"/>
              <a:gd name="connsiteY7" fmla="*/ 120168 h 961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91590" h="961340">
                <a:moveTo>
                  <a:pt x="0" y="120168"/>
                </a:moveTo>
                <a:lnTo>
                  <a:pt x="2410920" y="120168"/>
                </a:lnTo>
                <a:lnTo>
                  <a:pt x="2410920" y="0"/>
                </a:lnTo>
                <a:lnTo>
                  <a:pt x="2891590" y="480670"/>
                </a:lnTo>
                <a:lnTo>
                  <a:pt x="2410920" y="961340"/>
                </a:lnTo>
                <a:lnTo>
                  <a:pt x="2410920" y="841173"/>
                </a:lnTo>
                <a:lnTo>
                  <a:pt x="0" y="841173"/>
                </a:lnTo>
                <a:lnTo>
                  <a:pt x="0" y="120168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525" tIns="129693" rIns="370027" bIns="129692" numCol="1" spcCol="1270" anchor="ctr" anchorCtr="0">
            <a:noAutofit/>
          </a:bodyPr>
          <a:lstStyle/>
          <a:p>
            <a:pPr marL="114300" lvl="1" indent="-114300" algn="l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fr-FR" sz="1500" kern="1200" dirty="0" smtClean="0"/>
              <a:t>Poursuite des </a:t>
            </a:r>
            <a:r>
              <a:rPr lang="fr-FR" sz="1500" kern="1200" dirty="0" err="1" smtClean="0"/>
              <a:t>debriefing</a:t>
            </a:r>
            <a:endParaRPr lang="fr-FR" sz="1500" kern="1200" dirty="0"/>
          </a:p>
        </p:txBody>
      </p:sp>
      <p:sp>
        <p:nvSpPr>
          <p:cNvPr id="47" name="Forme libre 46"/>
          <p:cNvSpPr/>
          <p:nvPr/>
        </p:nvSpPr>
        <p:spPr>
          <a:xfrm>
            <a:off x="4131676" y="6083688"/>
            <a:ext cx="1927726" cy="571199"/>
          </a:xfrm>
          <a:custGeom>
            <a:avLst/>
            <a:gdLst>
              <a:gd name="connsiteX0" fmla="*/ 0 w 1927726"/>
              <a:gd name="connsiteY0" fmla="*/ 95202 h 571199"/>
              <a:gd name="connsiteX1" fmla="*/ 95202 w 1927726"/>
              <a:gd name="connsiteY1" fmla="*/ 0 h 571199"/>
              <a:gd name="connsiteX2" fmla="*/ 1832524 w 1927726"/>
              <a:gd name="connsiteY2" fmla="*/ 0 h 571199"/>
              <a:gd name="connsiteX3" fmla="*/ 1927726 w 1927726"/>
              <a:gd name="connsiteY3" fmla="*/ 95202 h 571199"/>
              <a:gd name="connsiteX4" fmla="*/ 1927726 w 1927726"/>
              <a:gd name="connsiteY4" fmla="*/ 475997 h 571199"/>
              <a:gd name="connsiteX5" fmla="*/ 1832524 w 1927726"/>
              <a:gd name="connsiteY5" fmla="*/ 571199 h 571199"/>
              <a:gd name="connsiteX6" fmla="*/ 95202 w 1927726"/>
              <a:gd name="connsiteY6" fmla="*/ 571199 h 571199"/>
              <a:gd name="connsiteX7" fmla="*/ 0 w 1927726"/>
              <a:gd name="connsiteY7" fmla="*/ 475997 h 571199"/>
              <a:gd name="connsiteX8" fmla="*/ 0 w 1927726"/>
              <a:gd name="connsiteY8" fmla="*/ 95202 h 571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27726" h="571199">
                <a:moveTo>
                  <a:pt x="0" y="95202"/>
                </a:moveTo>
                <a:cubicBezTo>
                  <a:pt x="0" y="42623"/>
                  <a:pt x="42623" y="0"/>
                  <a:pt x="95202" y="0"/>
                </a:cubicBezTo>
                <a:lnTo>
                  <a:pt x="1832524" y="0"/>
                </a:lnTo>
                <a:cubicBezTo>
                  <a:pt x="1885103" y="0"/>
                  <a:pt x="1927726" y="42623"/>
                  <a:pt x="1927726" y="95202"/>
                </a:cubicBezTo>
                <a:lnTo>
                  <a:pt x="1927726" y="475997"/>
                </a:lnTo>
                <a:cubicBezTo>
                  <a:pt x="1927726" y="528576"/>
                  <a:pt x="1885103" y="571199"/>
                  <a:pt x="1832524" y="571199"/>
                </a:cubicBezTo>
                <a:lnTo>
                  <a:pt x="95202" y="571199"/>
                </a:lnTo>
                <a:cubicBezTo>
                  <a:pt x="42623" y="571199"/>
                  <a:pt x="0" y="528576"/>
                  <a:pt x="0" y="475997"/>
                </a:cubicBezTo>
                <a:lnTo>
                  <a:pt x="0" y="9520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6464" tIns="62174" rIns="96464" bIns="62174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800" kern="1200" dirty="0"/>
              <a:t>Janvier 2021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8741484" y="1094392"/>
            <a:ext cx="35422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Observation usage en classe</a:t>
            </a:r>
          </a:p>
          <a:p>
            <a:r>
              <a:rPr lang="fr-FR" sz="1400" dirty="0" smtClean="0"/>
              <a:t>Questionnaire sur son utilisation</a:t>
            </a:r>
          </a:p>
          <a:p>
            <a:r>
              <a:rPr lang="fr-FR" sz="1400" dirty="0" smtClean="0"/>
              <a:t>Entretiens avec moniteurs, enseignants</a:t>
            </a:r>
            <a:endParaRPr lang="fr-FR" sz="1400" dirty="0"/>
          </a:p>
        </p:txBody>
      </p:sp>
      <p:grpSp>
        <p:nvGrpSpPr>
          <p:cNvPr id="15" name="Groupe 14"/>
          <p:cNvGrpSpPr/>
          <p:nvPr/>
        </p:nvGrpSpPr>
        <p:grpSpPr>
          <a:xfrm>
            <a:off x="6086772" y="2626830"/>
            <a:ext cx="2737245" cy="699516"/>
            <a:chOff x="1879185" y="1094039"/>
            <a:chExt cx="2818777" cy="994349"/>
          </a:xfrm>
        </p:grpSpPr>
        <p:sp>
          <p:nvSpPr>
            <p:cNvPr id="21" name="Flèche droite 20"/>
            <p:cNvSpPr/>
            <p:nvPr/>
          </p:nvSpPr>
          <p:spPr>
            <a:xfrm>
              <a:off x="1879185" y="1094039"/>
              <a:ext cx="2818777" cy="994349"/>
            </a:xfrm>
            <a:prstGeom prst="rightArrow">
              <a:avLst>
                <a:gd name="adj1" fmla="val 75000"/>
                <a:gd name="adj2" fmla="val 5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Flèche droite 4"/>
            <p:cNvSpPr txBox="1"/>
            <p:nvPr/>
          </p:nvSpPr>
          <p:spPr>
            <a:xfrm>
              <a:off x="1879185" y="1281189"/>
              <a:ext cx="2445896" cy="6176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" tIns="9525" rIns="9525" bIns="9525" numCol="1" spcCol="1270" anchor="t" anchorCtr="0">
              <a:noAutofit/>
            </a:bodyPr>
            <a:lstStyle/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500" kern="1200" dirty="0" smtClean="0"/>
                <a:t>Fiche-action et modalités d’utilisation en classe</a:t>
              </a:r>
              <a:endParaRPr lang="fr-FR" sz="1500" kern="1200" dirty="0"/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4207587" y="2626829"/>
            <a:ext cx="1879185" cy="645301"/>
            <a:chOff x="0" y="1094039"/>
            <a:chExt cx="1879185" cy="994349"/>
          </a:xfrm>
        </p:grpSpPr>
        <p:sp>
          <p:nvSpPr>
            <p:cNvPr id="17" name="Rectangle à coins arrondis 16"/>
            <p:cNvSpPr/>
            <p:nvPr/>
          </p:nvSpPr>
          <p:spPr>
            <a:xfrm>
              <a:off x="0" y="1094039"/>
              <a:ext cx="1879185" cy="99434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ZoneTexte 17"/>
            <p:cNvSpPr txBox="1"/>
            <p:nvPr/>
          </p:nvSpPr>
          <p:spPr>
            <a:xfrm>
              <a:off x="48540" y="1142579"/>
              <a:ext cx="1782105" cy="8972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800" kern="1200" dirty="0"/>
                <a:t>Janvier 2020</a:t>
              </a:r>
            </a:p>
          </p:txBody>
        </p:sp>
      </p:grpSp>
      <p:sp>
        <p:nvSpPr>
          <p:cNvPr id="4" name="Ellipse 3"/>
          <p:cNvSpPr/>
          <p:nvPr/>
        </p:nvSpPr>
        <p:spPr>
          <a:xfrm>
            <a:off x="6063955" y="1802284"/>
            <a:ext cx="2483893" cy="53869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6229305" y="1796510"/>
            <a:ext cx="2318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Echanges informels à chaud</a:t>
            </a:r>
          </a:p>
          <a:p>
            <a:r>
              <a:rPr lang="fr-FR" sz="1400" dirty="0" smtClean="0"/>
              <a:t>Comité suivi (novembre)</a:t>
            </a:r>
            <a:endParaRPr lang="fr-FR" sz="1400" dirty="0"/>
          </a:p>
        </p:txBody>
      </p:sp>
      <p:sp>
        <p:nvSpPr>
          <p:cNvPr id="24" name="ZoneTexte 23"/>
          <p:cNvSpPr txBox="1"/>
          <p:nvPr/>
        </p:nvSpPr>
        <p:spPr>
          <a:xfrm>
            <a:off x="8783823" y="1931221"/>
            <a:ext cx="3297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Echanges sur les Interprétations, zones de flou, propositions d’outils « théoriques »</a:t>
            </a:r>
            <a:endParaRPr lang="fr-FR" sz="1400" dirty="0"/>
          </a:p>
        </p:txBody>
      </p:sp>
      <p:sp>
        <p:nvSpPr>
          <p:cNvPr id="5" name="Flèche courbée vers la droite 4"/>
          <p:cNvSpPr/>
          <p:nvPr/>
        </p:nvSpPr>
        <p:spPr>
          <a:xfrm>
            <a:off x="8333367" y="1573841"/>
            <a:ext cx="429199" cy="728180"/>
          </a:xfrm>
          <a:prstGeom prst="curvedRightArrow">
            <a:avLst>
              <a:gd name="adj1" fmla="val 25000"/>
              <a:gd name="adj2" fmla="val 4768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811192" y="2610359"/>
            <a:ext cx="30741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Observation des séances et recueil des productions élèves</a:t>
            </a:r>
          </a:p>
          <a:p>
            <a:r>
              <a:rPr lang="fr-FR" sz="1400" dirty="0" smtClean="0"/>
              <a:t>Entretiens élèves</a:t>
            </a:r>
            <a:endParaRPr lang="fr-FR" sz="1400" dirty="0"/>
          </a:p>
        </p:txBody>
      </p:sp>
      <p:sp>
        <p:nvSpPr>
          <p:cNvPr id="6" name="Flèche vers le bas 5"/>
          <p:cNvSpPr/>
          <p:nvPr/>
        </p:nvSpPr>
        <p:spPr>
          <a:xfrm rot="4020000">
            <a:off x="8436038" y="2207704"/>
            <a:ext cx="198715" cy="64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6110644" y="3373740"/>
            <a:ext cx="2483893" cy="53869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6164313" y="3367966"/>
            <a:ext cx="2430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Temps de travail formel (juin)</a:t>
            </a:r>
          </a:p>
          <a:p>
            <a:r>
              <a:rPr lang="fr-FR" sz="1400" dirty="0" smtClean="0"/>
              <a:t>Comité suivi (juillet)</a:t>
            </a:r>
            <a:endParaRPr lang="fr-FR" sz="1400" dirty="0"/>
          </a:p>
        </p:txBody>
      </p:sp>
      <p:sp>
        <p:nvSpPr>
          <p:cNvPr id="28" name="Flèche courbée vers la droite 27"/>
          <p:cNvSpPr/>
          <p:nvPr/>
        </p:nvSpPr>
        <p:spPr>
          <a:xfrm>
            <a:off x="8381993" y="3222018"/>
            <a:ext cx="429199" cy="728180"/>
          </a:xfrm>
          <a:prstGeom prst="curvedRightArrow">
            <a:avLst>
              <a:gd name="adj1" fmla="val 25000"/>
              <a:gd name="adj2" fmla="val 4768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8841517" y="3616026"/>
            <a:ext cx="3074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Questionnement sur les objets d’apprentissage</a:t>
            </a:r>
            <a:endParaRPr lang="fr-FR" sz="1400" dirty="0"/>
          </a:p>
        </p:txBody>
      </p:sp>
      <p:grpSp>
        <p:nvGrpSpPr>
          <p:cNvPr id="31" name="Groupe 30"/>
          <p:cNvGrpSpPr/>
          <p:nvPr/>
        </p:nvGrpSpPr>
        <p:grpSpPr>
          <a:xfrm>
            <a:off x="6059402" y="4098693"/>
            <a:ext cx="2830620" cy="1184873"/>
            <a:chOff x="1867342" y="-55396"/>
            <a:chExt cx="2830620" cy="836487"/>
          </a:xfrm>
        </p:grpSpPr>
        <p:sp>
          <p:nvSpPr>
            <p:cNvPr id="35" name="Flèche droite 34"/>
            <p:cNvSpPr/>
            <p:nvPr/>
          </p:nvSpPr>
          <p:spPr>
            <a:xfrm>
              <a:off x="1879185" y="-55396"/>
              <a:ext cx="2818777" cy="836487"/>
            </a:xfrm>
            <a:prstGeom prst="rightArrow">
              <a:avLst>
                <a:gd name="adj1" fmla="val 75000"/>
                <a:gd name="adj2" fmla="val 5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Flèche droite 4"/>
            <p:cNvSpPr txBox="1"/>
            <p:nvPr/>
          </p:nvSpPr>
          <p:spPr>
            <a:xfrm>
              <a:off x="1867342" y="69905"/>
              <a:ext cx="2445896" cy="5776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" tIns="9525" rIns="9525" bIns="9525" numCol="1" spcCol="1270" anchor="t" anchorCtr="0">
              <a:noAutofit/>
            </a:bodyPr>
            <a:lstStyle/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500" dirty="0" smtClean="0"/>
                <a:t>Définition des situations critiques et de thématiques</a:t>
              </a:r>
              <a:endParaRPr lang="fr-FR" sz="1500" kern="1200" dirty="0" smtClean="0"/>
            </a:p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500" kern="1200" dirty="0" smtClean="0"/>
                <a:t>Animation </a:t>
              </a:r>
              <a:r>
                <a:rPr lang="fr-FR" sz="1500" kern="1200" dirty="0"/>
                <a:t>des debriefing par un moniteur et un </a:t>
              </a:r>
              <a:r>
                <a:rPr lang="fr-FR" sz="1500" kern="1200" dirty="0" smtClean="0"/>
                <a:t>techno</a:t>
              </a:r>
              <a:endParaRPr lang="fr-FR" sz="1500" kern="1200" dirty="0"/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4192060" y="4177523"/>
            <a:ext cx="1879185" cy="983359"/>
            <a:chOff x="0" y="254"/>
            <a:chExt cx="1879185" cy="994349"/>
          </a:xfrm>
        </p:grpSpPr>
        <p:sp>
          <p:nvSpPr>
            <p:cNvPr id="33" name="Rectangle à coins arrondis 32"/>
            <p:cNvSpPr/>
            <p:nvPr/>
          </p:nvSpPr>
          <p:spPr>
            <a:xfrm>
              <a:off x="0" y="254"/>
              <a:ext cx="1879185" cy="99434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ZoneTexte 33"/>
            <p:cNvSpPr txBox="1"/>
            <p:nvPr/>
          </p:nvSpPr>
          <p:spPr>
            <a:xfrm>
              <a:off x="48540" y="48794"/>
              <a:ext cx="1782105" cy="8972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800" kern="1200" dirty="0"/>
                <a:t>Septembre 2020</a:t>
              </a:r>
            </a:p>
          </p:txBody>
        </p:sp>
      </p:grpSp>
      <p:sp>
        <p:nvSpPr>
          <p:cNvPr id="37" name="ZoneTexte 36"/>
          <p:cNvSpPr txBox="1"/>
          <p:nvPr/>
        </p:nvSpPr>
        <p:spPr>
          <a:xfrm>
            <a:off x="8857162" y="4371895"/>
            <a:ext cx="30741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Observation des séances et recueil des productions élèves</a:t>
            </a:r>
          </a:p>
          <a:p>
            <a:r>
              <a:rPr lang="fr-FR" sz="1400" dirty="0" smtClean="0"/>
              <a:t>Entretiens élèves</a:t>
            </a:r>
            <a:endParaRPr lang="fr-FR" sz="1400" dirty="0"/>
          </a:p>
        </p:txBody>
      </p:sp>
      <p:sp>
        <p:nvSpPr>
          <p:cNvPr id="38" name="Flèche courbée vers la droite 37"/>
          <p:cNvSpPr/>
          <p:nvPr/>
        </p:nvSpPr>
        <p:spPr>
          <a:xfrm>
            <a:off x="8430904" y="4905748"/>
            <a:ext cx="429199" cy="740495"/>
          </a:xfrm>
          <a:prstGeom prst="curvedRightArrow">
            <a:avLst>
              <a:gd name="adj1" fmla="val 25000"/>
              <a:gd name="adj2" fmla="val 4768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8842724" y="5286068"/>
            <a:ext cx="32704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Questionnement autours de l’expérience des élèves et les différences selon les ateliers</a:t>
            </a:r>
            <a:endParaRPr lang="fr-FR" sz="1400" dirty="0"/>
          </a:p>
        </p:txBody>
      </p:sp>
      <p:sp>
        <p:nvSpPr>
          <p:cNvPr id="41" name="Ellipse 40"/>
          <p:cNvSpPr/>
          <p:nvPr/>
        </p:nvSpPr>
        <p:spPr>
          <a:xfrm>
            <a:off x="6038232" y="5230017"/>
            <a:ext cx="2483893" cy="53869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ZoneTexte 41"/>
          <p:cNvSpPr txBox="1"/>
          <p:nvPr/>
        </p:nvSpPr>
        <p:spPr>
          <a:xfrm>
            <a:off x="6086772" y="5240059"/>
            <a:ext cx="2636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Temps de travail informels (oct.)</a:t>
            </a:r>
          </a:p>
          <a:p>
            <a:r>
              <a:rPr lang="fr-FR" sz="1400" dirty="0" smtClean="0"/>
              <a:t>Comité suivi (janvier)</a:t>
            </a:r>
            <a:endParaRPr lang="fr-FR" sz="1400" dirty="0"/>
          </a:p>
        </p:txBody>
      </p:sp>
      <p:sp>
        <p:nvSpPr>
          <p:cNvPr id="7" name="ZoneTexte 6"/>
          <p:cNvSpPr txBox="1"/>
          <p:nvPr/>
        </p:nvSpPr>
        <p:spPr>
          <a:xfrm>
            <a:off x="9350177" y="623479"/>
            <a:ext cx="2478615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Mise sous observation</a:t>
            </a:r>
            <a:endParaRPr lang="fr-FR" sz="1600" dirty="0"/>
          </a:p>
        </p:txBody>
      </p:sp>
      <p:sp>
        <p:nvSpPr>
          <p:cNvPr id="43" name="ZoneTexte 42"/>
          <p:cNvSpPr txBox="1"/>
          <p:nvPr/>
        </p:nvSpPr>
        <p:spPr>
          <a:xfrm>
            <a:off x="6109434" y="650054"/>
            <a:ext cx="2478615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Evolutions didactiques</a:t>
            </a:r>
            <a:endParaRPr lang="fr-FR" sz="1600" dirty="0"/>
          </a:p>
        </p:txBody>
      </p:sp>
      <p:sp>
        <p:nvSpPr>
          <p:cNvPr id="44" name="Flèche vers le bas 43"/>
          <p:cNvSpPr/>
          <p:nvPr/>
        </p:nvSpPr>
        <p:spPr>
          <a:xfrm rot="4020000">
            <a:off x="8448490" y="3782391"/>
            <a:ext cx="198715" cy="64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Flèche vers le bas 44"/>
          <p:cNvSpPr/>
          <p:nvPr/>
        </p:nvSpPr>
        <p:spPr>
          <a:xfrm rot="4020000">
            <a:off x="8423754" y="5649788"/>
            <a:ext cx="198715" cy="64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8834756" y="6161345"/>
            <a:ext cx="3074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Poursuite observation des séances et recueil des productions élèves</a:t>
            </a:r>
          </a:p>
        </p:txBody>
      </p:sp>
    </p:spTree>
    <p:extLst>
      <p:ext uri="{BB962C8B-B14F-4D97-AF65-F5344CB8AC3E}">
        <p14:creationId xmlns:p14="http://schemas.microsoft.com/office/powerpoint/2010/main" val="24081825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165</Words>
  <Application>Microsoft Office PowerPoint</Application>
  <PresentationFormat>Grand écran</PresentationFormat>
  <Paragraphs>34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des debriefing</dc:title>
  <dc:creator>fabien courtin</dc:creator>
  <cp:lastModifiedBy> </cp:lastModifiedBy>
  <cp:revision>20</cp:revision>
  <dcterms:created xsi:type="dcterms:W3CDTF">2021-02-26T15:35:09Z</dcterms:created>
  <dcterms:modified xsi:type="dcterms:W3CDTF">2021-03-01T13:34:53Z</dcterms:modified>
</cp:coreProperties>
</file>