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61" r:id="rId4"/>
    <p:sldId id="270" r:id="rId5"/>
    <p:sldId id="272" r:id="rId6"/>
    <p:sldId id="262" r:id="rId7"/>
    <p:sldId id="267" r:id="rId8"/>
    <p:sldId id="259" r:id="rId9"/>
    <p:sldId id="263" r:id="rId10"/>
    <p:sldId id="269" r:id="rId11"/>
    <p:sldId id="271" r:id="rId12"/>
    <p:sldId id="273" r:id="rId13"/>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30" d="100"/>
          <a:sy n="30" d="100"/>
        </p:scale>
        <p:origin x="-1304" y="-1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6D896F2-9CDB-774E-AF38-03572268D736}" type="doc">
      <dgm:prSet loTypeId="urn:microsoft.com/office/officeart/2005/8/layout/cycle5" loCatId="" qsTypeId="urn:microsoft.com/office/officeart/2005/8/quickstyle/simple4" qsCatId="simple" csTypeId="urn:microsoft.com/office/officeart/2005/8/colors/accent0_2" csCatId="mainScheme" phldr="1"/>
      <dgm:spPr/>
      <dgm:t>
        <a:bodyPr/>
        <a:lstStyle/>
        <a:p>
          <a:endParaRPr lang="fr-FR"/>
        </a:p>
      </dgm:t>
    </dgm:pt>
    <dgm:pt modelId="{8B9FD99A-6365-F749-8CE8-AA5CE8DA9A66}">
      <dgm:prSet custT="1">
        <dgm:style>
          <a:lnRef idx="2">
            <a:schemeClr val="accent1"/>
          </a:lnRef>
          <a:fillRef idx="1">
            <a:schemeClr val="lt1"/>
          </a:fillRef>
          <a:effectRef idx="0">
            <a:schemeClr val="accent1"/>
          </a:effectRef>
          <a:fontRef idx="minor">
            <a:schemeClr val="dk1"/>
          </a:fontRef>
        </dgm:style>
      </dgm:prSet>
      <dgm:spPr>
        <a:solidFill>
          <a:schemeClr val="accent1">
            <a:lumMod val="20000"/>
            <a:lumOff val="80000"/>
          </a:schemeClr>
        </a:solidFill>
      </dgm:spPr>
      <dgm:t>
        <a:bodyPr/>
        <a:lstStyle/>
        <a:p>
          <a:pPr rtl="0"/>
          <a:r>
            <a:rPr lang="fr-FR" sz="900" dirty="0"/>
            <a:t>Faire partager aux formateurs libanais l’expérience du </a:t>
          </a:r>
          <a:r>
            <a:rPr lang="fr-FR" sz="900" dirty="0" err="1"/>
            <a:t>LéA</a:t>
          </a:r>
          <a:r>
            <a:rPr lang="fr-FR" sz="900" dirty="0"/>
            <a:t> Triolet</a:t>
          </a:r>
        </a:p>
      </dgm:t>
    </dgm:pt>
    <dgm:pt modelId="{AAF84C5F-DD33-2E49-B584-E711F36FE3BE}" type="parTrans" cxnId="{8CBF7710-AE98-814D-9C57-5C922F3A88B0}">
      <dgm:prSet/>
      <dgm:spPr/>
      <dgm:t>
        <a:bodyPr/>
        <a:lstStyle/>
        <a:p>
          <a:endParaRPr lang="fr-FR"/>
        </a:p>
      </dgm:t>
    </dgm:pt>
    <dgm:pt modelId="{910C708B-3C58-114F-B3CA-33323CE9BDE1}" type="sibTrans" cxnId="{8CBF7710-AE98-814D-9C57-5C922F3A88B0}">
      <dgm:prSet/>
      <dgm:spPr/>
      <dgm:t>
        <a:bodyPr/>
        <a:lstStyle/>
        <a:p>
          <a:endParaRPr lang="fr-FR"/>
        </a:p>
      </dgm:t>
    </dgm:pt>
    <dgm:pt modelId="{62C81F85-77C0-6F43-99F7-76DBEF221DAA}">
      <dgm:prSet custT="1">
        <dgm:style>
          <a:lnRef idx="2">
            <a:schemeClr val="accent1"/>
          </a:lnRef>
          <a:fillRef idx="1">
            <a:schemeClr val="lt1"/>
          </a:fillRef>
          <a:effectRef idx="0">
            <a:schemeClr val="accent1"/>
          </a:effectRef>
          <a:fontRef idx="minor">
            <a:schemeClr val="dk1"/>
          </a:fontRef>
        </dgm:style>
      </dgm:prSet>
      <dgm:spPr/>
      <dgm:t>
        <a:bodyPr/>
        <a:lstStyle/>
        <a:p>
          <a:pPr rtl="0"/>
          <a:r>
            <a:rPr lang="fr-FR" sz="900" dirty="0"/>
            <a:t>Une démarche lisible, compréhensive et ouverte quant aux visées poursuivies,  aux perspectives organisationnelles, au rôle et aux responsabilités de chacun et au processus en faveur de la transformation de l’activité professionnelle</a:t>
          </a:r>
        </a:p>
      </dgm:t>
    </dgm:pt>
    <dgm:pt modelId="{252B7234-951A-BD4A-BA92-3E2E6174F050}" type="parTrans" cxnId="{7277DCB9-E076-7146-B71C-21A7DF3C1B26}">
      <dgm:prSet/>
      <dgm:spPr/>
      <dgm:t>
        <a:bodyPr/>
        <a:lstStyle/>
        <a:p>
          <a:endParaRPr lang="fr-FR"/>
        </a:p>
      </dgm:t>
    </dgm:pt>
    <dgm:pt modelId="{46D0C914-F270-5A4C-96E2-9667BD0BF226}" type="sibTrans" cxnId="{7277DCB9-E076-7146-B71C-21A7DF3C1B26}">
      <dgm:prSet/>
      <dgm:spPr/>
      <dgm:t>
        <a:bodyPr/>
        <a:lstStyle/>
        <a:p>
          <a:endParaRPr lang="fr-FR"/>
        </a:p>
      </dgm:t>
    </dgm:pt>
    <dgm:pt modelId="{ED862CC8-9E9C-C94B-AEEA-66EB0477AFBF}">
      <dgm:prSet custT="1">
        <dgm:style>
          <a:lnRef idx="2">
            <a:schemeClr val="accent1"/>
          </a:lnRef>
          <a:fillRef idx="1">
            <a:schemeClr val="lt1"/>
          </a:fillRef>
          <a:effectRef idx="0">
            <a:schemeClr val="accent1"/>
          </a:effectRef>
          <a:fontRef idx="minor">
            <a:schemeClr val="dk1"/>
          </a:fontRef>
        </dgm:style>
      </dgm:prSet>
      <dgm:spPr/>
      <dgm:t>
        <a:bodyPr/>
        <a:lstStyle/>
        <a:p>
          <a:pPr rtl="0"/>
          <a:r>
            <a:rPr lang="fr-FR" sz="900" dirty="0"/>
            <a:t>Un projet fondé sur la confiance (accepter d’exposer ses pratiques et habitudes au changement) </a:t>
          </a:r>
        </a:p>
      </dgm:t>
    </dgm:pt>
    <dgm:pt modelId="{5035940A-A009-0A4E-91A3-E892F9B449C3}" type="parTrans" cxnId="{260B6296-7823-E44F-B7BB-36D90C87269F}">
      <dgm:prSet/>
      <dgm:spPr/>
      <dgm:t>
        <a:bodyPr/>
        <a:lstStyle/>
        <a:p>
          <a:endParaRPr lang="fr-FR"/>
        </a:p>
      </dgm:t>
    </dgm:pt>
    <dgm:pt modelId="{76DCD688-180E-4849-983B-D844D4FEBC1D}" type="sibTrans" cxnId="{260B6296-7823-E44F-B7BB-36D90C87269F}">
      <dgm:prSet/>
      <dgm:spPr/>
      <dgm:t>
        <a:bodyPr/>
        <a:lstStyle/>
        <a:p>
          <a:endParaRPr lang="fr-FR"/>
        </a:p>
      </dgm:t>
    </dgm:pt>
    <dgm:pt modelId="{995C2402-6ECE-AE40-9528-E63697743D39}">
      <dgm:prSet custT="1">
        <dgm:style>
          <a:lnRef idx="2">
            <a:schemeClr val="accent1"/>
          </a:lnRef>
          <a:fillRef idx="1">
            <a:schemeClr val="lt1"/>
          </a:fillRef>
          <a:effectRef idx="0">
            <a:schemeClr val="accent1"/>
          </a:effectRef>
          <a:fontRef idx="minor">
            <a:schemeClr val="dk1"/>
          </a:fontRef>
        </dgm:style>
      </dgm:prSet>
      <dgm:spPr/>
      <dgm:t>
        <a:bodyPr/>
        <a:lstStyle/>
        <a:p>
          <a:pPr rtl="0"/>
          <a:r>
            <a:rPr lang="fr-FR" sz="900" dirty="0"/>
            <a:t>Des bénéfices au service du « pouvoir d’agir » des enseignants et de la Recherche</a:t>
          </a:r>
        </a:p>
      </dgm:t>
    </dgm:pt>
    <dgm:pt modelId="{B63C3623-4DFE-A24C-A107-60B6031C682F}" type="parTrans" cxnId="{3539812A-BB16-7D47-A34F-468B506B6271}">
      <dgm:prSet/>
      <dgm:spPr/>
      <dgm:t>
        <a:bodyPr/>
        <a:lstStyle/>
        <a:p>
          <a:endParaRPr lang="fr-FR"/>
        </a:p>
      </dgm:t>
    </dgm:pt>
    <dgm:pt modelId="{1344AE0E-1BB6-8044-9A69-DB720C8593D0}" type="sibTrans" cxnId="{3539812A-BB16-7D47-A34F-468B506B6271}">
      <dgm:prSet/>
      <dgm:spPr/>
      <dgm:t>
        <a:bodyPr/>
        <a:lstStyle/>
        <a:p>
          <a:endParaRPr lang="fr-FR"/>
        </a:p>
      </dgm:t>
    </dgm:pt>
    <dgm:pt modelId="{357DE820-2FCC-BA42-A734-B30517244FB6}" type="pres">
      <dgm:prSet presAssocID="{06D896F2-9CDB-774E-AF38-03572268D736}" presName="cycle" presStyleCnt="0">
        <dgm:presLayoutVars>
          <dgm:dir/>
          <dgm:resizeHandles val="exact"/>
        </dgm:presLayoutVars>
      </dgm:prSet>
      <dgm:spPr/>
      <dgm:t>
        <a:bodyPr/>
        <a:lstStyle/>
        <a:p>
          <a:endParaRPr lang="fr-FR"/>
        </a:p>
      </dgm:t>
    </dgm:pt>
    <dgm:pt modelId="{5BF1E136-D3D1-A44B-B886-D5F849C4CB32}" type="pres">
      <dgm:prSet presAssocID="{8B9FD99A-6365-F749-8CE8-AA5CE8DA9A66}" presName="node" presStyleLbl="node1" presStyleIdx="0" presStyleCnt="4" custScaleX="163876" custScaleY="68371" custRadScaleRad="86005">
        <dgm:presLayoutVars>
          <dgm:bulletEnabled val="1"/>
        </dgm:presLayoutVars>
      </dgm:prSet>
      <dgm:spPr/>
      <dgm:t>
        <a:bodyPr/>
        <a:lstStyle/>
        <a:p>
          <a:endParaRPr lang="fr-FR"/>
        </a:p>
      </dgm:t>
    </dgm:pt>
    <dgm:pt modelId="{CD715B79-9817-714D-B1CA-7DEE3091609F}" type="pres">
      <dgm:prSet presAssocID="{8B9FD99A-6365-F749-8CE8-AA5CE8DA9A66}" presName="spNode" presStyleCnt="0"/>
      <dgm:spPr/>
    </dgm:pt>
    <dgm:pt modelId="{F87F4037-74BA-3E42-ACEC-6E33890E61BC}" type="pres">
      <dgm:prSet presAssocID="{910C708B-3C58-114F-B3CA-33323CE9BDE1}" presName="sibTrans" presStyleLbl="sibTrans1D1" presStyleIdx="0" presStyleCnt="4"/>
      <dgm:spPr/>
      <dgm:t>
        <a:bodyPr/>
        <a:lstStyle/>
        <a:p>
          <a:endParaRPr lang="fr-FR"/>
        </a:p>
      </dgm:t>
    </dgm:pt>
    <dgm:pt modelId="{A44ABC38-B29B-0A4B-AAB8-42C025F48784}" type="pres">
      <dgm:prSet presAssocID="{62C81F85-77C0-6F43-99F7-76DBEF221DAA}" presName="node" presStyleLbl="node1" presStyleIdx="1" presStyleCnt="4" custScaleX="102475" custScaleY="149665">
        <dgm:presLayoutVars>
          <dgm:bulletEnabled val="1"/>
        </dgm:presLayoutVars>
      </dgm:prSet>
      <dgm:spPr/>
      <dgm:t>
        <a:bodyPr/>
        <a:lstStyle/>
        <a:p>
          <a:endParaRPr lang="fr-FR"/>
        </a:p>
      </dgm:t>
    </dgm:pt>
    <dgm:pt modelId="{C6BCA9F9-7A2E-8348-830F-7FFF7E3FE32C}" type="pres">
      <dgm:prSet presAssocID="{62C81F85-77C0-6F43-99F7-76DBEF221DAA}" presName="spNode" presStyleCnt="0"/>
      <dgm:spPr/>
    </dgm:pt>
    <dgm:pt modelId="{DA526D87-984C-F44F-8247-DAF9254807FE}" type="pres">
      <dgm:prSet presAssocID="{46D0C914-F270-5A4C-96E2-9667BD0BF226}" presName="sibTrans" presStyleLbl="sibTrans1D1" presStyleIdx="1" presStyleCnt="4"/>
      <dgm:spPr/>
      <dgm:t>
        <a:bodyPr/>
        <a:lstStyle/>
        <a:p>
          <a:endParaRPr lang="fr-FR"/>
        </a:p>
      </dgm:t>
    </dgm:pt>
    <dgm:pt modelId="{0FFB8627-C1FF-B340-A527-1F9A3AB23E2E}" type="pres">
      <dgm:prSet presAssocID="{ED862CC8-9E9C-C94B-AEEA-66EB0477AFBF}" presName="node" presStyleLbl="node1" presStyleIdx="2" presStyleCnt="4" custScaleY="141437" custRadScaleRad="88104">
        <dgm:presLayoutVars>
          <dgm:bulletEnabled val="1"/>
        </dgm:presLayoutVars>
      </dgm:prSet>
      <dgm:spPr/>
      <dgm:t>
        <a:bodyPr/>
        <a:lstStyle/>
        <a:p>
          <a:endParaRPr lang="fr-FR"/>
        </a:p>
      </dgm:t>
    </dgm:pt>
    <dgm:pt modelId="{7359D758-F968-754B-8631-EA687E4C70B5}" type="pres">
      <dgm:prSet presAssocID="{ED862CC8-9E9C-C94B-AEEA-66EB0477AFBF}" presName="spNode" presStyleCnt="0"/>
      <dgm:spPr/>
    </dgm:pt>
    <dgm:pt modelId="{8C1C3539-7C0C-9C4D-8B6A-7EB7C1ED79EF}" type="pres">
      <dgm:prSet presAssocID="{76DCD688-180E-4849-983B-D844D4FEBC1D}" presName="sibTrans" presStyleLbl="sibTrans1D1" presStyleIdx="2" presStyleCnt="4"/>
      <dgm:spPr/>
      <dgm:t>
        <a:bodyPr/>
        <a:lstStyle/>
        <a:p>
          <a:endParaRPr lang="fr-FR"/>
        </a:p>
      </dgm:t>
    </dgm:pt>
    <dgm:pt modelId="{872E7EF1-6312-5C48-A562-A2E5384CF1AC}" type="pres">
      <dgm:prSet presAssocID="{995C2402-6ECE-AE40-9528-E63697743D39}" presName="node" presStyleLbl="node1" presStyleIdx="3" presStyleCnt="4" custScaleY="126455">
        <dgm:presLayoutVars>
          <dgm:bulletEnabled val="1"/>
        </dgm:presLayoutVars>
      </dgm:prSet>
      <dgm:spPr/>
      <dgm:t>
        <a:bodyPr/>
        <a:lstStyle/>
        <a:p>
          <a:endParaRPr lang="fr-FR"/>
        </a:p>
      </dgm:t>
    </dgm:pt>
    <dgm:pt modelId="{763B123A-B7E2-D34B-8F79-ED57368A021D}" type="pres">
      <dgm:prSet presAssocID="{995C2402-6ECE-AE40-9528-E63697743D39}" presName="spNode" presStyleCnt="0"/>
      <dgm:spPr/>
    </dgm:pt>
    <dgm:pt modelId="{40405267-2296-0444-857F-58F30ACEE53A}" type="pres">
      <dgm:prSet presAssocID="{1344AE0E-1BB6-8044-9A69-DB720C8593D0}" presName="sibTrans" presStyleLbl="sibTrans1D1" presStyleIdx="3" presStyleCnt="4"/>
      <dgm:spPr/>
      <dgm:t>
        <a:bodyPr/>
        <a:lstStyle/>
        <a:p>
          <a:endParaRPr lang="fr-FR"/>
        </a:p>
      </dgm:t>
    </dgm:pt>
  </dgm:ptLst>
  <dgm:cxnLst>
    <dgm:cxn modelId="{E075C352-F815-A74C-A119-223D64AB5AF8}" type="presOf" srcId="{8B9FD99A-6365-F749-8CE8-AA5CE8DA9A66}" destId="{5BF1E136-D3D1-A44B-B886-D5F849C4CB32}" srcOrd="0" destOrd="0" presId="urn:microsoft.com/office/officeart/2005/8/layout/cycle5"/>
    <dgm:cxn modelId="{A0B92FCE-AA53-004B-B608-C671225BEB33}" type="presOf" srcId="{ED862CC8-9E9C-C94B-AEEA-66EB0477AFBF}" destId="{0FFB8627-C1FF-B340-A527-1F9A3AB23E2E}" srcOrd="0" destOrd="0" presId="urn:microsoft.com/office/officeart/2005/8/layout/cycle5"/>
    <dgm:cxn modelId="{C0D4685B-8A7E-DF4F-9121-730096D217DC}" type="presOf" srcId="{910C708B-3C58-114F-B3CA-33323CE9BDE1}" destId="{F87F4037-74BA-3E42-ACEC-6E33890E61BC}" srcOrd="0" destOrd="0" presId="urn:microsoft.com/office/officeart/2005/8/layout/cycle5"/>
    <dgm:cxn modelId="{65660D8B-7506-C44D-ACFF-1B48EF72FF41}" type="presOf" srcId="{46D0C914-F270-5A4C-96E2-9667BD0BF226}" destId="{DA526D87-984C-F44F-8247-DAF9254807FE}" srcOrd="0" destOrd="0" presId="urn:microsoft.com/office/officeart/2005/8/layout/cycle5"/>
    <dgm:cxn modelId="{17A83390-3F12-2947-A6ED-BC2D92DF487B}" type="presOf" srcId="{62C81F85-77C0-6F43-99F7-76DBEF221DAA}" destId="{A44ABC38-B29B-0A4B-AAB8-42C025F48784}" srcOrd="0" destOrd="0" presId="urn:microsoft.com/office/officeart/2005/8/layout/cycle5"/>
    <dgm:cxn modelId="{66A55E66-89F7-FD46-9DD2-A27D61803087}" type="presOf" srcId="{995C2402-6ECE-AE40-9528-E63697743D39}" destId="{872E7EF1-6312-5C48-A562-A2E5384CF1AC}" srcOrd="0" destOrd="0" presId="urn:microsoft.com/office/officeart/2005/8/layout/cycle5"/>
    <dgm:cxn modelId="{B98F9F27-7554-D44A-8C92-05D70308ACFB}" type="presOf" srcId="{06D896F2-9CDB-774E-AF38-03572268D736}" destId="{357DE820-2FCC-BA42-A734-B30517244FB6}" srcOrd="0" destOrd="0" presId="urn:microsoft.com/office/officeart/2005/8/layout/cycle5"/>
    <dgm:cxn modelId="{3539812A-BB16-7D47-A34F-468B506B6271}" srcId="{06D896F2-9CDB-774E-AF38-03572268D736}" destId="{995C2402-6ECE-AE40-9528-E63697743D39}" srcOrd="3" destOrd="0" parTransId="{B63C3623-4DFE-A24C-A107-60B6031C682F}" sibTransId="{1344AE0E-1BB6-8044-9A69-DB720C8593D0}"/>
    <dgm:cxn modelId="{8CBF7710-AE98-814D-9C57-5C922F3A88B0}" srcId="{06D896F2-9CDB-774E-AF38-03572268D736}" destId="{8B9FD99A-6365-F749-8CE8-AA5CE8DA9A66}" srcOrd="0" destOrd="0" parTransId="{AAF84C5F-DD33-2E49-B584-E711F36FE3BE}" sibTransId="{910C708B-3C58-114F-B3CA-33323CE9BDE1}"/>
    <dgm:cxn modelId="{BD397B8D-1F81-174F-9445-5F3E56C3135F}" type="presOf" srcId="{76DCD688-180E-4849-983B-D844D4FEBC1D}" destId="{8C1C3539-7C0C-9C4D-8B6A-7EB7C1ED79EF}" srcOrd="0" destOrd="0" presId="urn:microsoft.com/office/officeart/2005/8/layout/cycle5"/>
    <dgm:cxn modelId="{260B6296-7823-E44F-B7BB-36D90C87269F}" srcId="{06D896F2-9CDB-774E-AF38-03572268D736}" destId="{ED862CC8-9E9C-C94B-AEEA-66EB0477AFBF}" srcOrd="2" destOrd="0" parTransId="{5035940A-A009-0A4E-91A3-E892F9B449C3}" sibTransId="{76DCD688-180E-4849-983B-D844D4FEBC1D}"/>
    <dgm:cxn modelId="{7277DCB9-E076-7146-B71C-21A7DF3C1B26}" srcId="{06D896F2-9CDB-774E-AF38-03572268D736}" destId="{62C81F85-77C0-6F43-99F7-76DBEF221DAA}" srcOrd="1" destOrd="0" parTransId="{252B7234-951A-BD4A-BA92-3E2E6174F050}" sibTransId="{46D0C914-F270-5A4C-96E2-9667BD0BF226}"/>
    <dgm:cxn modelId="{66D36A8B-1C73-0049-88DE-81D7D190B35B}" type="presOf" srcId="{1344AE0E-1BB6-8044-9A69-DB720C8593D0}" destId="{40405267-2296-0444-857F-58F30ACEE53A}" srcOrd="0" destOrd="0" presId="urn:microsoft.com/office/officeart/2005/8/layout/cycle5"/>
    <dgm:cxn modelId="{B2FBADF6-C1D0-AD49-B658-D7D432F1AF74}" type="presParOf" srcId="{357DE820-2FCC-BA42-A734-B30517244FB6}" destId="{5BF1E136-D3D1-A44B-B886-D5F849C4CB32}" srcOrd="0" destOrd="0" presId="urn:microsoft.com/office/officeart/2005/8/layout/cycle5"/>
    <dgm:cxn modelId="{E13CC2D7-9502-1B4F-8015-723F044E0E61}" type="presParOf" srcId="{357DE820-2FCC-BA42-A734-B30517244FB6}" destId="{CD715B79-9817-714D-B1CA-7DEE3091609F}" srcOrd="1" destOrd="0" presId="urn:microsoft.com/office/officeart/2005/8/layout/cycle5"/>
    <dgm:cxn modelId="{47893E6B-C7C5-C842-9C95-8E7CB4523590}" type="presParOf" srcId="{357DE820-2FCC-BA42-A734-B30517244FB6}" destId="{F87F4037-74BA-3E42-ACEC-6E33890E61BC}" srcOrd="2" destOrd="0" presId="urn:microsoft.com/office/officeart/2005/8/layout/cycle5"/>
    <dgm:cxn modelId="{C7711C87-EA68-A44D-BC00-F881E9D12E58}" type="presParOf" srcId="{357DE820-2FCC-BA42-A734-B30517244FB6}" destId="{A44ABC38-B29B-0A4B-AAB8-42C025F48784}" srcOrd="3" destOrd="0" presId="urn:microsoft.com/office/officeart/2005/8/layout/cycle5"/>
    <dgm:cxn modelId="{EEDA6324-BE2A-D24B-BC24-FEE7D6E11274}" type="presParOf" srcId="{357DE820-2FCC-BA42-A734-B30517244FB6}" destId="{C6BCA9F9-7A2E-8348-830F-7FFF7E3FE32C}" srcOrd="4" destOrd="0" presId="urn:microsoft.com/office/officeart/2005/8/layout/cycle5"/>
    <dgm:cxn modelId="{BDE5A362-CEFB-6C40-BD9C-4952F3711587}" type="presParOf" srcId="{357DE820-2FCC-BA42-A734-B30517244FB6}" destId="{DA526D87-984C-F44F-8247-DAF9254807FE}" srcOrd="5" destOrd="0" presId="urn:microsoft.com/office/officeart/2005/8/layout/cycle5"/>
    <dgm:cxn modelId="{B4185C4F-C562-C546-9AC4-0CF7F48CF49E}" type="presParOf" srcId="{357DE820-2FCC-BA42-A734-B30517244FB6}" destId="{0FFB8627-C1FF-B340-A527-1F9A3AB23E2E}" srcOrd="6" destOrd="0" presId="urn:microsoft.com/office/officeart/2005/8/layout/cycle5"/>
    <dgm:cxn modelId="{5FB4EAD6-5444-2149-8322-36DF84D1A6C3}" type="presParOf" srcId="{357DE820-2FCC-BA42-A734-B30517244FB6}" destId="{7359D758-F968-754B-8631-EA687E4C70B5}" srcOrd="7" destOrd="0" presId="urn:microsoft.com/office/officeart/2005/8/layout/cycle5"/>
    <dgm:cxn modelId="{D3E95F33-36DB-0C45-8978-8843F93FE973}" type="presParOf" srcId="{357DE820-2FCC-BA42-A734-B30517244FB6}" destId="{8C1C3539-7C0C-9C4D-8B6A-7EB7C1ED79EF}" srcOrd="8" destOrd="0" presId="urn:microsoft.com/office/officeart/2005/8/layout/cycle5"/>
    <dgm:cxn modelId="{12030DE3-EE72-B946-B261-23E7A9D9D757}" type="presParOf" srcId="{357DE820-2FCC-BA42-A734-B30517244FB6}" destId="{872E7EF1-6312-5C48-A562-A2E5384CF1AC}" srcOrd="9" destOrd="0" presId="urn:microsoft.com/office/officeart/2005/8/layout/cycle5"/>
    <dgm:cxn modelId="{B03D3AD8-6B4F-4141-AE03-06C1E2021122}" type="presParOf" srcId="{357DE820-2FCC-BA42-A734-B30517244FB6}" destId="{763B123A-B7E2-D34B-8F79-ED57368A021D}" srcOrd="10" destOrd="0" presId="urn:microsoft.com/office/officeart/2005/8/layout/cycle5"/>
    <dgm:cxn modelId="{D7C8AA2B-8CB4-994F-B499-959D0EB8E17A}" type="presParOf" srcId="{357DE820-2FCC-BA42-A734-B30517244FB6}" destId="{40405267-2296-0444-857F-58F30ACEE53A}" srcOrd="11"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F1E136-D3D1-A44B-B886-D5F849C4CB32}">
      <dsp:nvSpPr>
        <dsp:cNvPr id="0" name=""/>
        <dsp:cNvSpPr/>
      </dsp:nvSpPr>
      <dsp:spPr>
        <a:xfrm>
          <a:off x="2345393" y="196905"/>
          <a:ext cx="2387840" cy="647552"/>
        </a:xfrm>
        <a:prstGeom prst="roundRect">
          <a:avLst/>
        </a:prstGeom>
        <a:solidFill>
          <a:schemeClr val="accent1">
            <a:lumMod val="20000"/>
            <a:lumOff val="80000"/>
          </a:schemeClr>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34290" tIns="34290" rIns="34290" bIns="34290" numCol="1" spcCol="1270" anchor="ctr" anchorCtr="0">
          <a:noAutofit/>
        </a:bodyPr>
        <a:lstStyle/>
        <a:p>
          <a:pPr lvl="0" algn="ctr" defTabSz="400050" rtl="0">
            <a:lnSpc>
              <a:spcPct val="90000"/>
            </a:lnSpc>
            <a:spcBef>
              <a:spcPct val="0"/>
            </a:spcBef>
            <a:spcAft>
              <a:spcPct val="35000"/>
            </a:spcAft>
          </a:pPr>
          <a:r>
            <a:rPr lang="fr-FR" sz="900" kern="1200" dirty="0"/>
            <a:t>Faire partager aux formateurs libanais l’expérience du </a:t>
          </a:r>
          <a:r>
            <a:rPr lang="fr-FR" sz="900" kern="1200" dirty="0" err="1"/>
            <a:t>LéA</a:t>
          </a:r>
          <a:r>
            <a:rPr lang="fr-FR" sz="900" kern="1200" dirty="0"/>
            <a:t> Triolet</a:t>
          </a:r>
        </a:p>
      </dsp:txBody>
      <dsp:txXfrm>
        <a:off x="2377004" y="228516"/>
        <a:ext cx="2324618" cy="584330"/>
      </dsp:txXfrm>
    </dsp:sp>
    <dsp:sp modelId="{F87F4037-74BA-3E42-ACEC-6E33890E61BC}">
      <dsp:nvSpPr>
        <dsp:cNvPr id="0" name=""/>
        <dsp:cNvSpPr/>
      </dsp:nvSpPr>
      <dsp:spPr>
        <a:xfrm>
          <a:off x="1569493" y="635246"/>
          <a:ext cx="3129329" cy="3129329"/>
        </a:xfrm>
        <a:custGeom>
          <a:avLst/>
          <a:gdLst/>
          <a:ahLst/>
          <a:cxnLst/>
          <a:rect l="0" t="0" r="0" b="0"/>
          <a:pathLst>
            <a:path>
              <a:moveTo>
                <a:pt x="2444942" y="271109"/>
              </a:moveTo>
              <a:arcTo wR="1564664" hR="1564664" stAng="18254142" swAng="775378"/>
            </a:path>
          </a:pathLst>
        </a:custGeom>
        <a:noFill/>
        <a:ln w="9525"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A44ABC38-B29B-0A4B-AAB8-42C025F48784}">
      <dsp:nvSpPr>
        <dsp:cNvPr id="0" name=""/>
        <dsp:cNvSpPr/>
      </dsp:nvSpPr>
      <dsp:spPr>
        <a:xfrm>
          <a:off x="4357395" y="1157621"/>
          <a:ext cx="1493165" cy="1417501"/>
        </a:xfrm>
        <a:prstGeom prst="roundRect">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34290" tIns="34290" rIns="34290" bIns="34290" numCol="1" spcCol="1270" anchor="ctr" anchorCtr="0">
          <a:noAutofit/>
        </a:bodyPr>
        <a:lstStyle/>
        <a:p>
          <a:pPr lvl="0" algn="ctr" defTabSz="400050" rtl="0">
            <a:lnSpc>
              <a:spcPct val="90000"/>
            </a:lnSpc>
            <a:spcBef>
              <a:spcPct val="0"/>
            </a:spcBef>
            <a:spcAft>
              <a:spcPct val="35000"/>
            </a:spcAft>
          </a:pPr>
          <a:r>
            <a:rPr lang="fr-FR" sz="900" kern="1200" dirty="0"/>
            <a:t>Une démarche lisible, compréhensive et ouverte quant aux visées poursuivies,  aux perspectives organisationnelles, au rôle et aux responsabilités de chacun et au processus en faveur de la transformation de l’activité professionnelle</a:t>
          </a:r>
        </a:p>
      </dsp:txBody>
      <dsp:txXfrm>
        <a:off x="4426592" y="1226818"/>
        <a:ext cx="1354771" cy="1279107"/>
      </dsp:txXfrm>
    </dsp:sp>
    <dsp:sp modelId="{DA526D87-984C-F44F-8247-DAF9254807FE}">
      <dsp:nvSpPr>
        <dsp:cNvPr id="0" name=""/>
        <dsp:cNvSpPr/>
      </dsp:nvSpPr>
      <dsp:spPr>
        <a:xfrm>
          <a:off x="2175929" y="-1155"/>
          <a:ext cx="3129329" cy="3129329"/>
        </a:xfrm>
        <a:custGeom>
          <a:avLst/>
          <a:gdLst/>
          <a:ahLst/>
          <a:cxnLst/>
          <a:rect l="0" t="0" r="0" b="0"/>
          <a:pathLst>
            <a:path>
              <a:moveTo>
                <a:pt x="2647288" y="2694311"/>
              </a:moveTo>
              <a:arcTo wR="1564664" hR="1564664" stAng="2773060" swAng="1089141"/>
            </a:path>
          </a:pathLst>
        </a:custGeom>
        <a:noFill/>
        <a:ln w="9525"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0FFB8627-C1FF-B340-A527-1F9A3AB23E2E}">
      <dsp:nvSpPr>
        <dsp:cNvPr id="0" name=""/>
        <dsp:cNvSpPr/>
      </dsp:nvSpPr>
      <dsp:spPr>
        <a:xfrm>
          <a:off x="2810762" y="2575117"/>
          <a:ext cx="1457101" cy="1339572"/>
        </a:xfrm>
        <a:prstGeom prst="roundRect">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34290" tIns="34290" rIns="34290" bIns="34290" numCol="1" spcCol="1270" anchor="ctr" anchorCtr="0">
          <a:noAutofit/>
        </a:bodyPr>
        <a:lstStyle/>
        <a:p>
          <a:pPr lvl="0" algn="ctr" defTabSz="400050" rtl="0">
            <a:lnSpc>
              <a:spcPct val="90000"/>
            </a:lnSpc>
            <a:spcBef>
              <a:spcPct val="0"/>
            </a:spcBef>
            <a:spcAft>
              <a:spcPct val="35000"/>
            </a:spcAft>
          </a:pPr>
          <a:r>
            <a:rPr lang="fr-FR" sz="900" kern="1200" dirty="0"/>
            <a:t>Un projet fondé sur la confiance (accepter d’exposer ses pratiques et habitudes au changement) </a:t>
          </a:r>
        </a:p>
      </dsp:txBody>
      <dsp:txXfrm>
        <a:off x="2876155" y="2640510"/>
        <a:ext cx="1326315" cy="1208786"/>
      </dsp:txXfrm>
    </dsp:sp>
    <dsp:sp modelId="{8C1C3539-7C0C-9C4D-8B6A-7EB7C1ED79EF}">
      <dsp:nvSpPr>
        <dsp:cNvPr id="0" name=""/>
        <dsp:cNvSpPr/>
      </dsp:nvSpPr>
      <dsp:spPr>
        <a:xfrm>
          <a:off x="1820019" y="16385"/>
          <a:ext cx="3129329" cy="3129329"/>
        </a:xfrm>
        <a:custGeom>
          <a:avLst/>
          <a:gdLst/>
          <a:ahLst/>
          <a:cxnLst/>
          <a:rect l="0" t="0" r="0" b="0"/>
          <a:pathLst>
            <a:path>
              <a:moveTo>
                <a:pt x="824480" y="2943179"/>
              </a:moveTo>
              <a:arcTo wR="1564664" hR="1564664" stAng="7093997" swAng="1238649"/>
            </a:path>
          </a:pathLst>
        </a:custGeom>
        <a:noFill/>
        <a:ln w="9525"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872E7EF1-6312-5C48-A562-A2E5384CF1AC}">
      <dsp:nvSpPr>
        <dsp:cNvPr id="0" name=""/>
        <dsp:cNvSpPr/>
      </dsp:nvSpPr>
      <dsp:spPr>
        <a:xfrm>
          <a:off x="1246097" y="1267534"/>
          <a:ext cx="1457101" cy="1197675"/>
        </a:xfrm>
        <a:prstGeom prst="roundRect">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34290" tIns="34290" rIns="34290" bIns="34290" numCol="1" spcCol="1270" anchor="ctr" anchorCtr="0">
          <a:noAutofit/>
        </a:bodyPr>
        <a:lstStyle/>
        <a:p>
          <a:pPr lvl="0" algn="ctr" defTabSz="400050" rtl="0">
            <a:lnSpc>
              <a:spcPct val="90000"/>
            </a:lnSpc>
            <a:spcBef>
              <a:spcPct val="0"/>
            </a:spcBef>
            <a:spcAft>
              <a:spcPct val="35000"/>
            </a:spcAft>
          </a:pPr>
          <a:r>
            <a:rPr lang="fr-FR" sz="900" kern="1200" dirty="0"/>
            <a:t>Des bénéfices au service du « pouvoir d’agir » des enseignants et de la Recherche</a:t>
          </a:r>
        </a:p>
      </dsp:txBody>
      <dsp:txXfrm>
        <a:off x="1304563" y="1326000"/>
        <a:ext cx="1340169" cy="1080743"/>
      </dsp:txXfrm>
    </dsp:sp>
    <dsp:sp modelId="{40405267-2296-0444-857F-58F30ACEE53A}">
      <dsp:nvSpPr>
        <dsp:cNvPr id="0" name=""/>
        <dsp:cNvSpPr/>
      </dsp:nvSpPr>
      <dsp:spPr>
        <a:xfrm>
          <a:off x="2350312" y="651829"/>
          <a:ext cx="3129329" cy="3129329"/>
        </a:xfrm>
        <a:custGeom>
          <a:avLst/>
          <a:gdLst/>
          <a:ahLst/>
          <a:cxnLst/>
          <a:rect l="0" t="0" r="0" b="0"/>
          <a:pathLst>
            <a:path>
              <a:moveTo>
                <a:pt x="403506" y="515909"/>
              </a:moveTo>
              <a:arcTo wR="1564664" hR="1564664" stAng="13325296" swAng="865746"/>
            </a:path>
          </a:pathLst>
        </a:custGeom>
        <a:noFill/>
        <a:ln w="9525"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et modifiez le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C224FE15-37C6-7F42-A365-8F10EF5CD8B2}" type="datetimeFigureOut">
              <a:rPr lang="fr-FR" smtClean="0"/>
              <a:t>13/06/17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872BCEE-2238-C742-B719-C76D1667F9D1}" type="slidenum">
              <a:rPr lang="fr-FR" smtClean="0"/>
              <a:t>‹#›</a:t>
            </a:fld>
            <a:endParaRPr lang="fr-FR"/>
          </a:p>
        </p:txBody>
      </p:sp>
    </p:spTree>
    <p:extLst>
      <p:ext uri="{BB962C8B-B14F-4D97-AF65-F5344CB8AC3E}">
        <p14:creationId xmlns:p14="http://schemas.microsoft.com/office/powerpoint/2010/main" val="3530933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224FE15-37C6-7F42-A365-8F10EF5CD8B2}" type="datetimeFigureOut">
              <a:rPr lang="fr-FR" smtClean="0"/>
              <a:t>13/06/17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872BCEE-2238-C742-B719-C76D1667F9D1}" type="slidenum">
              <a:rPr lang="fr-FR" smtClean="0"/>
              <a:t>‹#›</a:t>
            </a:fld>
            <a:endParaRPr lang="fr-FR"/>
          </a:p>
        </p:txBody>
      </p:sp>
    </p:spTree>
    <p:extLst>
      <p:ext uri="{BB962C8B-B14F-4D97-AF65-F5344CB8AC3E}">
        <p14:creationId xmlns:p14="http://schemas.microsoft.com/office/powerpoint/2010/main" val="974999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224FE15-37C6-7F42-A365-8F10EF5CD8B2}" type="datetimeFigureOut">
              <a:rPr lang="fr-FR" smtClean="0"/>
              <a:t>13/06/17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872BCEE-2238-C742-B719-C76D1667F9D1}" type="slidenum">
              <a:rPr lang="fr-FR" smtClean="0"/>
              <a:t>‹#›</a:t>
            </a:fld>
            <a:endParaRPr lang="fr-FR"/>
          </a:p>
        </p:txBody>
      </p:sp>
    </p:spTree>
    <p:extLst>
      <p:ext uri="{BB962C8B-B14F-4D97-AF65-F5344CB8AC3E}">
        <p14:creationId xmlns:p14="http://schemas.microsoft.com/office/powerpoint/2010/main" val="2234132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224FE15-37C6-7F42-A365-8F10EF5CD8B2}" type="datetimeFigureOut">
              <a:rPr lang="fr-FR" smtClean="0"/>
              <a:t>13/06/17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872BCEE-2238-C742-B719-C76D1667F9D1}" type="slidenum">
              <a:rPr lang="fr-FR" smtClean="0"/>
              <a:t>‹#›</a:t>
            </a:fld>
            <a:endParaRPr lang="fr-FR"/>
          </a:p>
        </p:txBody>
      </p:sp>
    </p:spTree>
    <p:extLst>
      <p:ext uri="{BB962C8B-B14F-4D97-AF65-F5344CB8AC3E}">
        <p14:creationId xmlns:p14="http://schemas.microsoft.com/office/powerpoint/2010/main" val="4031831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C224FE15-37C6-7F42-A365-8F10EF5CD8B2}" type="datetimeFigureOut">
              <a:rPr lang="fr-FR" smtClean="0"/>
              <a:t>13/06/17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872BCEE-2238-C742-B719-C76D1667F9D1}" type="slidenum">
              <a:rPr lang="fr-FR" smtClean="0"/>
              <a:t>‹#›</a:t>
            </a:fld>
            <a:endParaRPr lang="fr-FR"/>
          </a:p>
        </p:txBody>
      </p:sp>
    </p:spTree>
    <p:extLst>
      <p:ext uri="{BB962C8B-B14F-4D97-AF65-F5344CB8AC3E}">
        <p14:creationId xmlns:p14="http://schemas.microsoft.com/office/powerpoint/2010/main" val="2568292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C224FE15-37C6-7F42-A365-8F10EF5CD8B2}" type="datetimeFigureOut">
              <a:rPr lang="fr-FR" smtClean="0"/>
              <a:t>13/06/17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872BCEE-2238-C742-B719-C76D1667F9D1}" type="slidenum">
              <a:rPr lang="fr-FR" smtClean="0"/>
              <a:t>‹#›</a:t>
            </a:fld>
            <a:endParaRPr lang="fr-FR"/>
          </a:p>
        </p:txBody>
      </p:sp>
    </p:spTree>
    <p:extLst>
      <p:ext uri="{BB962C8B-B14F-4D97-AF65-F5344CB8AC3E}">
        <p14:creationId xmlns:p14="http://schemas.microsoft.com/office/powerpoint/2010/main" val="3900333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C224FE15-37C6-7F42-A365-8F10EF5CD8B2}" type="datetimeFigureOut">
              <a:rPr lang="fr-FR" smtClean="0"/>
              <a:t>13/06/17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872BCEE-2238-C742-B719-C76D1667F9D1}" type="slidenum">
              <a:rPr lang="fr-FR" smtClean="0"/>
              <a:t>‹#›</a:t>
            </a:fld>
            <a:endParaRPr lang="fr-FR"/>
          </a:p>
        </p:txBody>
      </p:sp>
    </p:spTree>
    <p:extLst>
      <p:ext uri="{BB962C8B-B14F-4D97-AF65-F5344CB8AC3E}">
        <p14:creationId xmlns:p14="http://schemas.microsoft.com/office/powerpoint/2010/main" val="3975294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C224FE15-37C6-7F42-A365-8F10EF5CD8B2}" type="datetimeFigureOut">
              <a:rPr lang="fr-FR" smtClean="0"/>
              <a:t>13/06/17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872BCEE-2238-C742-B719-C76D1667F9D1}" type="slidenum">
              <a:rPr lang="fr-FR" smtClean="0"/>
              <a:t>‹#›</a:t>
            </a:fld>
            <a:endParaRPr lang="fr-FR"/>
          </a:p>
        </p:txBody>
      </p:sp>
    </p:spTree>
    <p:extLst>
      <p:ext uri="{BB962C8B-B14F-4D97-AF65-F5344CB8AC3E}">
        <p14:creationId xmlns:p14="http://schemas.microsoft.com/office/powerpoint/2010/main" val="755736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224FE15-37C6-7F42-A365-8F10EF5CD8B2}" type="datetimeFigureOut">
              <a:rPr lang="fr-FR" smtClean="0"/>
              <a:t>13/06/17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872BCEE-2238-C742-B719-C76D1667F9D1}" type="slidenum">
              <a:rPr lang="fr-FR" smtClean="0"/>
              <a:t>‹#›</a:t>
            </a:fld>
            <a:endParaRPr lang="fr-FR"/>
          </a:p>
        </p:txBody>
      </p:sp>
    </p:spTree>
    <p:extLst>
      <p:ext uri="{BB962C8B-B14F-4D97-AF65-F5344CB8AC3E}">
        <p14:creationId xmlns:p14="http://schemas.microsoft.com/office/powerpoint/2010/main" val="1865687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C224FE15-37C6-7F42-A365-8F10EF5CD8B2}" type="datetimeFigureOut">
              <a:rPr lang="fr-FR" smtClean="0"/>
              <a:t>13/06/17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872BCEE-2238-C742-B719-C76D1667F9D1}" type="slidenum">
              <a:rPr lang="fr-FR" smtClean="0"/>
              <a:t>‹#›</a:t>
            </a:fld>
            <a:endParaRPr lang="fr-FR"/>
          </a:p>
        </p:txBody>
      </p:sp>
    </p:spTree>
    <p:extLst>
      <p:ext uri="{BB962C8B-B14F-4D97-AF65-F5344CB8AC3E}">
        <p14:creationId xmlns:p14="http://schemas.microsoft.com/office/powerpoint/2010/main" val="3114388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C224FE15-37C6-7F42-A365-8F10EF5CD8B2}" type="datetimeFigureOut">
              <a:rPr lang="fr-FR" smtClean="0"/>
              <a:t>13/06/17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872BCEE-2238-C742-B719-C76D1667F9D1}" type="slidenum">
              <a:rPr lang="fr-FR" smtClean="0"/>
              <a:t>‹#›</a:t>
            </a:fld>
            <a:endParaRPr lang="fr-FR"/>
          </a:p>
        </p:txBody>
      </p:sp>
    </p:spTree>
    <p:extLst>
      <p:ext uri="{BB962C8B-B14F-4D97-AF65-F5344CB8AC3E}">
        <p14:creationId xmlns:p14="http://schemas.microsoft.com/office/powerpoint/2010/main" val="48288435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24FE15-37C6-7F42-A365-8F10EF5CD8B2}" type="datetimeFigureOut">
              <a:rPr lang="fr-FR" smtClean="0"/>
              <a:t>13/06/17</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72BCEE-2238-C742-B719-C76D1667F9D1}" type="slidenum">
              <a:rPr lang="fr-FR" smtClean="0"/>
              <a:t>‹#›</a:t>
            </a:fld>
            <a:endParaRPr lang="fr-FR"/>
          </a:p>
        </p:txBody>
      </p:sp>
    </p:spTree>
    <p:extLst>
      <p:ext uri="{BB962C8B-B14F-4D97-AF65-F5344CB8AC3E}">
        <p14:creationId xmlns:p14="http://schemas.microsoft.com/office/powerpoint/2010/main" val="37699972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1.png"/><Relationship Id="rId5" Type="http://schemas.openxmlformats.org/officeDocument/2006/relationships/image" Target="../media/image3.png"/><Relationship Id="rId6"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7" Type="http://schemas.openxmlformats.org/officeDocument/2006/relationships/image" Target="../media/image2.png"/><Relationship Id="rId8" Type="http://schemas.openxmlformats.org/officeDocument/2006/relationships/image" Target="../media/image1.png"/><Relationship Id="rId9" Type="http://schemas.openxmlformats.org/officeDocument/2006/relationships/image" Target="../media/image3.png"/><Relationship Id="rId10"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3.png"/><Relationship Id="rId5"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1.png"/><Relationship Id="rId7"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05237"/>
            <a:ext cx="7772400" cy="1470025"/>
          </a:xfrm>
        </p:spPr>
        <p:txBody>
          <a:bodyPr>
            <a:normAutofit fontScale="90000"/>
          </a:bodyPr>
          <a:lstStyle/>
          <a:p>
            <a:r>
              <a:rPr lang="fr-FR" dirty="0">
                <a:latin typeface="Bell MT"/>
                <a:cs typeface="Bell MT"/>
              </a:rPr>
              <a:t/>
            </a:r>
            <a:br>
              <a:rPr lang="fr-FR" dirty="0">
                <a:latin typeface="Bell MT"/>
                <a:cs typeface="Bell MT"/>
              </a:rPr>
            </a:br>
            <a:r>
              <a:rPr lang="fr-FR" dirty="0">
                <a:latin typeface="Bell MT"/>
                <a:cs typeface="Bell MT"/>
              </a:rPr>
              <a:t/>
            </a:r>
            <a:br>
              <a:rPr lang="fr-FR" dirty="0">
                <a:latin typeface="Bell MT"/>
                <a:cs typeface="Bell MT"/>
              </a:rPr>
            </a:br>
            <a:r>
              <a:rPr lang="fr-FR" dirty="0">
                <a:latin typeface="Bell MT"/>
                <a:cs typeface="Bell MT"/>
              </a:rPr>
              <a:t/>
            </a:r>
            <a:br>
              <a:rPr lang="fr-FR" dirty="0">
                <a:latin typeface="Bell MT"/>
                <a:cs typeface="Bell MT"/>
              </a:rPr>
            </a:br>
            <a:r>
              <a:rPr lang="fr-FR" sz="3100" dirty="0">
                <a:latin typeface="Bell MT"/>
                <a:cs typeface="Bell MT"/>
              </a:rPr>
              <a:t>L’intervention du </a:t>
            </a:r>
            <a:r>
              <a:rPr lang="fr-FR" sz="3100" dirty="0" err="1">
                <a:latin typeface="Bell MT"/>
                <a:cs typeface="Bell MT"/>
              </a:rPr>
              <a:t>LéA</a:t>
            </a:r>
            <a:r>
              <a:rPr lang="fr-FR" sz="3100" dirty="0">
                <a:latin typeface="Bell MT"/>
                <a:cs typeface="Bell MT"/>
              </a:rPr>
              <a:t> Triolet au Liban  </a:t>
            </a:r>
            <a:br>
              <a:rPr lang="fr-FR" sz="3100" dirty="0">
                <a:latin typeface="Bell MT"/>
                <a:cs typeface="Bell MT"/>
              </a:rPr>
            </a:br>
            <a:r>
              <a:rPr lang="fr-FR" sz="3100" dirty="0">
                <a:latin typeface="Bell MT"/>
                <a:cs typeface="Bell MT"/>
              </a:rPr>
              <a:t>Une réponse à une demande institutionnelle et scientifique</a:t>
            </a:r>
            <a:r>
              <a:rPr lang="fr-FR" dirty="0">
                <a:latin typeface="Bell MT"/>
                <a:cs typeface="Bell MT"/>
              </a:rPr>
              <a:t>  </a:t>
            </a:r>
            <a:br>
              <a:rPr lang="fr-FR" dirty="0">
                <a:latin typeface="Bell MT"/>
                <a:cs typeface="Bell MT"/>
              </a:rPr>
            </a:br>
            <a:endParaRPr lang="fr-FR" dirty="0">
              <a:latin typeface="Bell MT"/>
              <a:cs typeface="Bell MT"/>
            </a:endParaRPr>
          </a:p>
        </p:txBody>
      </p:sp>
      <p:sp>
        <p:nvSpPr>
          <p:cNvPr id="3" name="Sous-titre 2"/>
          <p:cNvSpPr>
            <a:spLocks noGrp="1"/>
          </p:cNvSpPr>
          <p:nvPr>
            <p:ph type="subTitle" idx="1"/>
          </p:nvPr>
        </p:nvSpPr>
        <p:spPr>
          <a:xfrm>
            <a:off x="685800" y="3429002"/>
            <a:ext cx="7772400" cy="643919"/>
          </a:xfrm>
        </p:spPr>
        <p:txBody>
          <a:bodyPr>
            <a:noAutofit/>
          </a:bodyPr>
          <a:lstStyle/>
          <a:p>
            <a:endParaRPr lang="fr-FR" sz="2400" dirty="0">
              <a:latin typeface="Bell MT"/>
              <a:cs typeface="Bell MT"/>
            </a:endParaRPr>
          </a:p>
          <a:p>
            <a:endParaRPr lang="fr-FR" sz="2400" dirty="0">
              <a:latin typeface="Bell MT"/>
              <a:cs typeface="Bell MT"/>
            </a:endParaRPr>
          </a:p>
          <a:p>
            <a:endParaRPr lang="fr-FR" sz="2400" dirty="0">
              <a:latin typeface="Bell MT"/>
              <a:cs typeface="Bell MT"/>
            </a:endParaRPr>
          </a:p>
          <a:p>
            <a:r>
              <a:rPr lang="fr-FR" sz="2400" b="1" dirty="0">
                <a:latin typeface="Bell MT"/>
                <a:cs typeface="Bell MT"/>
              </a:rPr>
              <a:t>Sylvie </a:t>
            </a:r>
            <a:r>
              <a:rPr lang="fr-FR" sz="2400" b="1" dirty="0" err="1">
                <a:latin typeface="Bell MT"/>
                <a:cs typeface="Bell MT"/>
              </a:rPr>
              <a:t>Moussay</a:t>
            </a:r>
            <a:r>
              <a:rPr lang="fr-FR" sz="2400" b="1" dirty="0">
                <a:latin typeface="Bell MT"/>
                <a:cs typeface="Bell MT"/>
              </a:rPr>
              <a:t> - UCA</a:t>
            </a:r>
          </a:p>
          <a:p>
            <a:r>
              <a:rPr lang="fr-FR" sz="2400" b="1" dirty="0">
                <a:latin typeface="Bell MT"/>
                <a:cs typeface="Bell MT"/>
              </a:rPr>
              <a:t>Samia </a:t>
            </a:r>
            <a:r>
              <a:rPr lang="fr-FR" sz="2400" b="1" dirty="0" err="1">
                <a:latin typeface="Bell MT"/>
                <a:cs typeface="Bell MT"/>
              </a:rPr>
              <a:t>Aknouche</a:t>
            </a:r>
            <a:r>
              <a:rPr lang="fr-FR" sz="2400" b="1" dirty="0">
                <a:latin typeface="Bell MT"/>
                <a:cs typeface="Bell MT"/>
              </a:rPr>
              <a:t> – Collège Triolet</a:t>
            </a:r>
          </a:p>
          <a:p>
            <a:r>
              <a:rPr lang="fr-FR" sz="2400" b="1" dirty="0">
                <a:latin typeface="Bell MT"/>
                <a:cs typeface="Bell MT"/>
              </a:rPr>
              <a:t>Suzanne </a:t>
            </a:r>
            <a:r>
              <a:rPr lang="fr-FR" sz="2400" b="1" dirty="0" err="1">
                <a:latin typeface="Bell MT"/>
                <a:cs typeface="Bell MT"/>
              </a:rPr>
              <a:t>Abourjeili</a:t>
            </a:r>
            <a:r>
              <a:rPr lang="fr-FR" sz="2400" b="1" dirty="0">
                <a:latin typeface="Bell MT"/>
                <a:cs typeface="Bell MT"/>
              </a:rPr>
              <a:t> – Université Libanaise et consultante au CRDP libanais</a:t>
            </a:r>
          </a:p>
        </p:txBody>
      </p:sp>
      <p:pic>
        <p:nvPicPr>
          <p:cNvPr id="4"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48662" y="4379462"/>
            <a:ext cx="1129665" cy="882015"/>
          </a:xfrm>
          <a:prstGeom prst="rect">
            <a:avLst/>
          </a:prstGeom>
          <a:noFill/>
          <a:ln w="9525">
            <a:noFill/>
            <a:miter lim="800000"/>
            <a:headEnd/>
            <a:tailEnd/>
          </a:ln>
          <a:effectLst/>
        </p:spPr>
      </p:pic>
      <p:pic>
        <p:nvPicPr>
          <p:cNvPr id="5" name="Picture 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0568" y="278039"/>
            <a:ext cx="1239520" cy="739140"/>
          </a:xfrm>
          <a:prstGeom prst="rect">
            <a:avLst/>
          </a:prstGeom>
          <a:noFill/>
          <a:ln w="9525">
            <a:noFill/>
            <a:miter lim="800000"/>
            <a:headEnd/>
            <a:tailEnd/>
          </a:ln>
          <a:effectLst/>
        </p:spPr>
      </p:pic>
      <p:pic>
        <p:nvPicPr>
          <p:cNvPr id="6" name="Image 5" descr="C:\Users\TOSH\Downloads\image003.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78327" y="5167769"/>
            <a:ext cx="859252" cy="593301"/>
          </a:xfrm>
          <a:prstGeom prst="rect">
            <a:avLst/>
          </a:prstGeom>
          <a:noFill/>
          <a:ln w="9525">
            <a:noFill/>
            <a:miter lim="800000"/>
            <a:headEnd/>
            <a:tailEnd/>
          </a:ln>
        </p:spPr>
      </p:pic>
      <p:sp>
        <p:nvSpPr>
          <p:cNvPr id="7" name="Titre 1"/>
          <p:cNvSpPr txBox="1">
            <a:spLocks/>
          </p:cNvSpPr>
          <p:nvPr/>
        </p:nvSpPr>
        <p:spPr>
          <a:xfrm>
            <a:off x="500992" y="218773"/>
            <a:ext cx="8229600" cy="758544"/>
          </a:xfrm>
          <a:prstGeom prst="rect">
            <a:avLst/>
          </a:prstGeom>
        </p:spPr>
        <p:txBody>
          <a:bodyPr vert="horz" lIns="91440" tIns="45720" rIns="91440" bIns="45720" rtlCol="0"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r>
              <a:rPr lang="fr-FR" sz="2000" i="1" dirty="0"/>
              <a:t>Rencontre nationale des </a:t>
            </a:r>
            <a:r>
              <a:rPr lang="fr-FR" sz="2000" i="1" dirty="0" err="1"/>
              <a:t>LéA</a:t>
            </a:r>
            <a:r>
              <a:rPr lang="fr-FR" sz="2000" i="1" dirty="0"/>
              <a:t>, 30-31 mai 2017</a:t>
            </a:r>
            <a:br>
              <a:rPr lang="fr-FR" sz="2000" i="1" dirty="0"/>
            </a:br>
            <a:r>
              <a:rPr lang="fr-FR" sz="1600" i="1" dirty="0"/>
              <a:t>Les recherches collaboratives en France et à l’international</a:t>
            </a:r>
            <a:endParaRPr lang="fr-FR" sz="2000" i="1" dirty="0"/>
          </a:p>
        </p:txBody>
      </p:sp>
      <p:pic>
        <p:nvPicPr>
          <p:cNvPr id="8" name="Image 7" descr="Capture d’écran 2017-05-25 à 23.09.29.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878059" y="977317"/>
            <a:ext cx="4852533" cy="1074177"/>
          </a:xfrm>
          <a:prstGeom prst="rect">
            <a:avLst/>
          </a:prstGeom>
        </p:spPr>
      </p:pic>
    </p:spTree>
    <p:extLst>
      <p:ext uri="{BB962C8B-B14F-4D97-AF65-F5344CB8AC3E}">
        <p14:creationId xmlns:p14="http://schemas.microsoft.com/office/powerpoint/2010/main" val="12449362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79744" y="1344075"/>
            <a:ext cx="6943391" cy="1143000"/>
          </a:xfrm>
        </p:spPr>
        <p:txBody>
          <a:bodyPr>
            <a:noAutofit/>
          </a:bodyPr>
          <a:lstStyle/>
          <a:p>
            <a:r>
              <a:rPr lang="fr-FR" sz="2400" dirty="0">
                <a:latin typeface="Bell MT"/>
                <a:cs typeface="Bell MT"/>
              </a:rPr>
              <a:t>         </a:t>
            </a:r>
            <a:r>
              <a:rPr lang="fr-FR" sz="2800" dirty="0">
                <a:solidFill>
                  <a:srgbClr val="3366FF"/>
                </a:solidFill>
                <a:latin typeface="Bell MT"/>
                <a:cs typeface="Bell MT"/>
              </a:rPr>
              <a:t>Questions identifiées </a:t>
            </a:r>
            <a:br>
              <a:rPr lang="fr-FR" sz="2800" dirty="0">
                <a:solidFill>
                  <a:srgbClr val="3366FF"/>
                </a:solidFill>
                <a:latin typeface="Bell MT"/>
                <a:cs typeface="Bell MT"/>
              </a:rPr>
            </a:br>
            <a:r>
              <a:rPr lang="fr-FR" sz="2800" dirty="0">
                <a:solidFill>
                  <a:srgbClr val="3366FF"/>
                </a:solidFill>
                <a:latin typeface="Bell MT"/>
                <a:cs typeface="Bell MT"/>
              </a:rPr>
              <a:t>         pour le projet Formation-Recherche</a:t>
            </a:r>
          </a:p>
        </p:txBody>
      </p:sp>
      <p:pic>
        <p:nvPicPr>
          <p:cNvPr id="4" name="Espace réservé du contenu 3" descr="Capture d’écran 2017-05-24 à 18.56.07.png"/>
          <p:cNvPicPr>
            <a:picLocks noGrp="1" noChangeAspect="1"/>
          </p:cNvPicPr>
          <p:nvPr>
            <p:ph idx="1"/>
          </p:nvPr>
        </p:nvPicPr>
        <p:blipFill>
          <a:blip r:embed="rId2">
            <a:extLst>
              <a:ext uri="{28A0092B-C50C-407E-A947-70E740481C1C}">
                <a14:useLocalDpi xmlns:a14="http://schemas.microsoft.com/office/drawing/2010/main" val="0"/>
              </a:ext>
            </a:extLst>
          </a:blip>
          <a:srcRect t="-2581" b="-2581"/>
          <a:stretch>
            <a:fillRect/>
          </a:stretch>
        </p:blipFill>
        <p:spPr>
          <a:xfrm>
            <a:off x="2364453" y="2647647"/>
            <a:ext cx="4591420" cy="2817887"/>
          </a:xfrm>
        </p:spPr>
      </p:pic>
      <p:pic>
        <p:nvPicPr>
          <p:cNvPr id="7" name="Picture 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6871" y="274638"/>
            <a:ext cx="972877" cy="572417"/>
          </a:xfrm>
          <a:prstGeom prst="rect">
            <a:avLst/>
          </a:prstGeom>
          <a:noFill/>
          <a:ln w="9525">
            <a:noFill/>
            <a:miter lim="800000"/>
            <a:headEnd/>
            <a:tailEnd/>
          </a:ln>
          <a:effectLst/>
        </p:spPr>
      </p:pic>
      <p:pic>
        <p:nvPicPr>
          <p:cNvPr id="5" name="Picture 5"/>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96564" y="274638"/>
            <a:ext cx="633122" cy="625930"/>
          </a:xfrm>
          <a:prstGeom prst="rect">
            <a:avLst/>
          </a:prstGeom>
          <a:noFill/>
          <a:ln w="9525">
            <a:noFill/>
            <a:miter lim="800000"/>
            <a:headEnd/>
            <a:tailEnd/>
          </a:ln>
          <a:effectLst/>
        </p:spPr>
      </p:pic>
      <p:pic>
        <p:nvPicPr>
          <p:cNvPr id="6" name="Image 5" descr="C:\Users\TOSH\Downloads\image003.pn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123135" y="274638"/>
            <a:ext cx="788229" cy="527609"/>
          </a:xfrm>
          <a:prstGeom prst="rect">
            <a:avLst/>
          </a:prstGeom>
          <a:noFill/>
          <a:ln w="9525">
            <a:noFill/>
            <a:miter lim="800000"/>
            <a:headEnd/>
            <a:tailEnd/>
          </a:ln>
        </p:spPr>
      </p:pic>
      <p:pic>
        <p:nvPicPr>
          <p:cNvPr id="8" name="Image 7" descr="Capture d’écran 2017-05-26 à 00.03.01.png"/>
          <p:cNvPicPr>
            <a:picLocks noChangeAspect="1"/>
          </p:cNvPicPr>
          <p:nvPr/>
        </p:nvPicPr>
        <p:blipFill rotWithShape="1">
          <a:blip r:embed="rId6">
            <a:extLst>
              <a:ext uri="{28A0092B-C50C-407E-A947-70E740481C1C}">
                <a14:useLocalDpi xmlns:a14="http://schemas.microsoft.com/office/drawing/2010/main" val="0"/>
              </a:ext>
            </a:extLst>
          </a:blip>
          <a:srcRect l="9705" t="7651" r="6096"/>
          <a:stretch/>
        </p:blipFill>
        <p:spPr>
          <a:xfrm>
            <a:off x="2608241" y="270538"/>
            <a:ext cx="1175135" cy="757388"/>
          </a:xfrm>
          <a:prstGeom prst="rect">
            <a:avLst/>
          </a:prstGeom>
        </p:spPr>
      </p:pic>
    </p:spTree>
    <p:extLst>
      <p:ext uri="{BB962C8B-B14F-4D97-AF65-F5344CB8AC3E}">
        <p14:creationId xmlns:p14="http://schemas.microsoft.com/office/powerpoint/2010/main" val="3036811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1764" y="961504"/>
            <a:ext cx="8229600" cy="1143000"/>
          </a:xfrm>
        </p:spPr>
        <p:txBody>
          <a:bodyPr>
            <a:normAutofit/>
          </a:bodyPr>
          <a:lstStyle/>
          <a:p>
            <a:r>
              <a:rPr lang="fr-FR" sz="3200" dirty="0">
                <a:solidFill>
                  <a:srgbClr val="3366FF"/>
                </a:solidFill>
              </a:rPr>
              <a:t>Conclusion</a:t>
            </a:r>
            <a:br>
              <a:rPr lang="fr-FR" sz="3200" dirty="0">
                <a:solidFill>
                  <a:srgbClr val="3366FF"/>
                </a:solidFill>
              </a:rPr>
            </a:br>
            <a:r>
              <a:rPr lang="fr-FR" sz="3200" dirty="0">
                <a:solidFill>
                  <a:srgbClr val="3366FF"/>
                </a:solidFill>
              </a:rPr>
              <a:t>Un </a:t>
            </a:r>
            <a:r>
              <a:rPr lang="fr-FR" sz="3200">
                <a:solidFill>
                  <a:srgbClr val="3366FF"/>
                </a:solidFill>
              </a:rPr>
              <a:t>projet </a:t>
            </a:r>
            <a:r>
              <a:rPr lang="fr-FR" sz="3200" smtClean="0">
                <a:solidFill>
                  <a:srgbClr val="3366FF"/>
                </a:solidFill>
              </a:rPr>
              <a:t>Formation- </a:t>
            </a:r>
            <a:r>
              <a:rPr lang="fr-FR" sz="3200" smtClean="0">
                <a:solidFill>
                  <a:srgbClr val="3366FF"/>
                </a:solidFill>
              </a:rPr>
              <a:t>R</a:t>
            </a:r>
            <a:r>
              <a:rPr lang="fr-FR" sz="3200" smtClean="0">
                <a:solidFill>
                  <a:srgbClr val="3366FF"/>
                </a:solidFill>
              </a:rPr>
              <a:t>echerche</a:t>
            </a:r>
            <a:endParaRPr lang="fr-FR" sz="3200" dirty="0">
              <a:solidFill>
                <a:srgbClr val="3366FF"/>
              </a:solidFill>
            </a:endParaRPr>
          </a:p>
        </p:txBody>
      </p:sp>
      <p:graphicFrame>
        <p:nvGraphicFramePr>
          <p:cNvPr id="12" name="Espace réservé du contenu 11"/>
          <p:cNvGraphicFramePr>
            <a:graphicFrameLocks noGrp="1"/>
          </p:cNvGraphicFramePr>
          <p:nvPr>
            <p:ph idx="1"/>
            <p:extLst>
              <p:ext uri="{D42A27DB-BD31-4B8C-83A1-F6EECF244321}">
                <p14:modId xmlns:p14="http://schemas.microsoft.com/office/powerpoint/2010/main" val="657428885"/>
              </p:ext>
            </p:extLst>
          </p:nvPr>
        </p:nvGraphicFramePr>
        <p:xfrm>
          <a:off x="1026477" y="2325618"/>
          <a:ext cx="7096658" cy="40787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6"/>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26000" y="274638"/>
            <a:ext cx="896244" cy="555698"/>
          </a:xfrm>
          <a:prstGeom prst="rect">
            <a:avLst/>
          </a:prstGeom>
          <a:noFill/>
          <a:ln w="9525">
            <a:noFill/>
            <a:miter lim="800000"/>
            <a:headEnd/>
            <a:tailEnd/>
          </a:ln>
          <a:effectLst/>
        </p:spPr>
      </p:pic>
      <p:pic>
        <p:nvPicPr>
          <p:cNvPr id="6" name="Picture 5"/>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75135" y="317613"/>
            <a:ext cx="510099" cy="469748"/>
          </a:xfrm>
          <a:prstGeom prst="rect">
            <a:avLst/>
          </a:prstGeom>
          <a:noFill/>
          <a:ln w="9525">
            <a:noFill/>
            <a:miter lim="800000"/>
            <a:headEnd/>
            <a:tailEnd/>
          </a:ln>
          <a:effectLst/>
        </p:spPr>
      </p:pic>
      <p:pic>
        <p:nvPicPr>
          <p:cNvPr id="7" name="Image 6" descr="C:\Users\TOSH\Downloads\image003.png"/>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8123135" y="274638"/>
            <a:ext cx="788229" cy="527609"/>
          </a:xfrm>
          <a:prstGeom prst="rect">
            <a:avLst/>
          </a:prstGeom>
          <a:noFill/>
          <a:ln w="9525">
            <a:noFill/>
            <a:miter lim="800000"/>
            <a:headEnd/>
            <a:tailEnd/>
          </a:ln>
        </p:spPr>
      </p:pic>
      <p:pic>
        <p:nvPicPr>
          <p:cNvPr id="8" name="Image 7" descr="Capture d’écran 2017-05-26 à 00.03.01.png"/>
          <p:cNvPicPr>
            <a:picLocks noChangeAspect="1"/>
          </p:cNvPicPr>
          <p:nvPr/>
        </p:nvPicPr>
        <p:blipFill rotWithShape="1">
          <a:blip r:embed="rId10">
            <a:extLst>
              <a:ext uri="{28A0092B-C50C-407E-A947-70E740481C1C}">
                <a14:useLocalDpi xmlns:a14="http://schemas.microsoft.com/office/drawing/2010/main" val="0"/>
              </a:ext>
            </a:extLst>
          </a:blip>
          <a:srcRect l="9705" t="7651" r="6096"/>
          <a:stretch/>
        </p:blipFill>
        <p:spPr>
          <a:xfrm>
            <a:off x="1738125" y="159748"/>
            <a:ext cx="1175135" cy="757388"/>
          </a:xfrm>
          <a:prstGeom prst="rect">
            <a:avLst/>
          </a:prstGeom>
        </p:spPr>
      </p:pic>
    </p:spTree>
    <p:extLst>
      <p:ext uri="{BB962C8B-B14F-4D97-AF65-F5344CB8AC3E}">
        <p14:creationId xmlns:p14="http://schemas.microsoft.com/office/powerpoint/2010/main" val="15580437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451673"/>
            <a:ext cx="7772400" cy="983707"/>
          </a:xfrm>
        </p:spPr>
        <p:txBody>
          <a:bodyPr>
            <a:normAutofit fontScale="90000"/>
          </a:bodyPr>
          <a:lstStyle/>
          <a:p>
            <a:r>
              <a:rPr lang="fr-FR" dirty="0"/>
              <a:t/>
            </a:r>
            <a:br>
              <a:rPr lang="fr-FR" dirty="0"/>
            </a:br>
            <a:r>
              <a:rPr lang="fr-FR" dirty="0"/>
              <a:t>Merci de votre attention </a:t>
            </a:r>
            <a:br>
              <a:rPr lang="fr-FR" dirty="0"/>
            </a:br>
            <a:endParaRPr lang="fr-FR" dirty="0"/>
          </a:p>
        </p:txBody>
      </p:sp>
      <p:sp>
        <p:nvSpPr>
          <p:cNvPr id="3" name="Sous-titre 2"/>
          <p:cNvSpPr>
            <a:spLocks noGrp="1"/>
          </p:cNvSpPr>
          <p:nvPr>
            <p:ph type="subTitle" idx="1"/>
          </p:nvPr>
        </p:nvSpPr>
        <p:spPr>
          <a:xfrm>
            <a:off x="1371599" y="3886200"/>
            <a:ext cx="7470843" cy="2572966"/>
          </a:xfrm>
        </p:spPr>
        <p:txBody>
          <a:bodyPr/>
          <a:lstStyle/>
          <a:p>
            <a:r>
              <a:rPr lang="fr-FR" b="1" dirty="0">
                <a:latin typeface="Bell MT"/>
                <a:cs typeface="Bell MT"/>
              </a:rPr>
              <a:t>Sylvie </a:t>
            </a:r>
            <a:r>
              <a:rPr lang="fr-FR" b="1" dirty="0" err="1">
                <a:latin typeface="Bell MT"/>
                <a:cs typeface="Bell MT"/>
              </a:rPr>
              <a:t>Moussay</a:t>
            </a:r>
            <a:r>
              <a:rPr lang="fr-FR" b="1" dirty="0">
                <a:latin typeface="Bell MT"/>
                <a:cs typeface="Bell MT"/>
              </a:rPr>
              <a:t> - UCA</a:t>
            </a:r>
          </a:p>
          <a:p>
            <a:r>
              <a:rPr lang="fr-FR" b="1" dirty="0">
                <a:latin typeface="Bell MT"/>
                <a:cs typeface="Bell MT"/>
              </a:rPr>
              <a:t>Samia </a:t>
            </a:r>
            <a:r>
              <a:rPr lang="fr-FR" b="1" dirty="0" err="1">
                <a:latin typeface="Bell MT"/>
                <a:cs typeface="Bell MT"/>
              </a:rPr>
              <a:t>Aknouche</a:t>
            </a:r>
            <a:r>
              <a:rPr lang="fr-FR" b="1" dirty="0">
                <a:latin typeface="Bell MT"/>
                <a:cs typeface="Bell MT"/>
              </a:rPr>
              <a:t> – Collège Triolet</a:t>
            </a:r>
          </a:p>
          <a:p>
            <a:r>
              <a:rPr lang="fr-FR" b="1" dirty="0">
                <a:latin typeface="Bell MT"/>
                <a:cs typeface="Bell MT"/>
              </a:rPr>
              <a:t>Suzanne </a:t>
            </a:r>
            <a:r>
              <a:rPr lang="fr-FR" b="1" dirty="0" err="1">
                <a:latin typeface="Bell MT"/>
                <a:cs typeface="Bell MT"/>
              </a:rPr>
              <a:t>Abourjeili</a:t>
            </a:r>
            <a:r>
              <a:rPr lang="fr-FR" b="1" dirty="0">
                <a:latin typeface="Bell MT"/>
                <a:cs typeface="Bell MT"/>
              </a:rPr>
              <a:t> – UL et consultante CRDP</a:t>
            </a:r>
          </a:p>
          <a:p>
            <a:endParaRPr lang="fr-FR" dirty="0"/>
          </a:p>
        </p:txBody>
      </p:sp>
      <p:pic>
        <p:nvPicPr>
          <p:cNvPr id="4"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71600" y="182676"/>
            <a:ext cx="633122" cy="625930"/>
          </a:xfrm>
          <a:prstGeom prst="rect">
            <a:avLst/>
          </a:prstGeom>
          <a:noFill/>
          <a:ln w="9525">
            <a:noFill/>
            <a:miter lim="800000"/>
            <a:headEnd/>
            <a:tailEnd/>
          </a:ln>
          <a:effectLst/>
        </p:spPr>
      </p:pic>
      <p:pic>
        <p:nvPicPr>
          <p:cNvPr id="5" name="Picture 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6871" y="274638"/>
            <a:ext cx="972877" cy="572417"/>
          </a:xfrm>
          <a:prstGeom prst="rect">
            <a:avLst/>
          </a:prstGeom>
          <a:noFill/>
          <a:ln w="9525">
            <a:noFill/>
            <a:miter lim="800000"/>
            <a:headEnd/>
            <a:tailEnd/>
          </a:ln>
          <a:effectLst/>
        </p:spPr>
      </p:pic>
      <p:pic>
        <p:nvPicPr>
          <p:cNvPr id="6" name="Image 5" descr="C:\Users\TOSH\Downloads\image003.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05360" y="274638"/>
            <a:ext cx="788229" cy="527609"/>
          </a:xfrm>
          <a:prstGeom prst="rect">
            <a:avLst/>
          </a:prstGeom>
          <a:noFill/>
          <a:ln w="9525">
            <a:noFill/>
            <a:miter lim="800000"/>
            <a:headEnd/>
            <a:tailEnd/>
          </a:ln>
        </p:spPr>
      </p:pic>
      <p:pic>
        <p:nvPicPr>
          <p:cNvPr id="7" name="Image 6" descr="Capture d’écran 2017-05-25 à 23.09.29.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291467" y="93604"/>
            <a:ext cx="4852533" cy="1074177"/>
          </a:xfrm>
          <a:prstGeom prst="rect">
            <a:avLst/>
          </a:prstGeom>
        </p:spPr>
      </p:pic>
      <p:pic>
        <p:nvPicPr>
          <p:cNvPr id="8" name="Image 7" descr="Capture d’écran 2017-05-26 à 00.03.01.png"/>
          <p:cNvPicPr>
            <a:picLocks noChangeAspect="1"/>
          </p:cNvPicPr>
          <p:nvPr/>
        </p:nvPicPr>
        <p:blipFill rotWithShape="1">
          <a:blip r:embed="rId6">
            <a:extLst>
              <a:ext uri="{28A0092B-C50C-407E-A947-70E740481C1C}">
                <a14:useLocalDpi xmlns:a14="http://schemas.microsoft.com/office/drawing/2010/main" val="0"/>
              </a:ext>
            </a:extLst>
          </a:blip>
          <a:srcRect l="9705" t="7651" r="6096"/>
          <a:stretch/>
        </p:blipFill>
        <p:spPr>
          <a:xfrm>
            <a:off x="2251438" y="182152"/>
            <a:ext cx="1175135" cy="757388"/>
          </a:xfrm>
          <a:prstGeom prst="rect">
            <a:avLst/>
          </a:prstGeom>
        </p:spPr>
      </p:pic>
    </p:spTree>
    <p:extLst>
      <p:ext uri="{BB962C8B-B14F-4D97-AF65-F5344CB8AC3E}">
        <p14:creationId xmlns:p14="http://schemas.microsoft.com/office/powerpoint/2010/main" val="28737639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81647"/>
            <a:ext cx="8229600" cy="1143000"/>
          </a:xfrm>
        </p:spPr>
        <p:txBody>
          <a:bodyPr>
            <a:normAutofit/>
          </a:bodyPr>
          <a:lstStyle/>
          <a:p>
            <a:r>
              <a:rPr lang="fr-FR" sz="3200" dirty="0">
                <a:solidFill>
                  <a:srgbClr val="3366FF"/>
                </a:solidFill>
                <a:latin typeface="Bell MT"/>
                <a:cs typeface="Bell MT"/>
              </a:rPr>
              <a:t>Introduction</a:t>
            </a:r>
          </a:p>
        </p:txBody>
      </p:sp>
      <p:sp>
        <p:nvSpPr>
          <p:cNvPr id="3" name="Espace réservé du contenu 2"/>
          <p:cNvSpPr>
            <a:spLocks noGrp="1"/>
          </p:cNvSpPr>
          <p:nvPr>
            <p:ph idx="1"/>
          </p:nvPr>
        </p:nvSpPr>
        <p:spPr>
          <a:xfrm>
            <a:off x="457200" y="2624667"/>
            <a:ext cx="8229600" cy="3369733"/>
          </a:xfrm>
        </p:spPr>
        <p:txBody>
          <a:bodyPr>
            <a:normAutofit fontScale="25000" lnSpcReduction="20000"/>
          </a:bodyPr>
          <a:lstStyle/>
          <a:p>
            <a:pPr marL="0" indent="0">
              <a:buNone/>
            </a:pPr>
            <a:r>
              <a:rPr lang="fr-FR" sz="9800" dirty="0">
                <a:solidFill>
                  <a:srgbClr val="3366FF"/>
                </a:solidFill>
                <a:latin typeface="Bell MT"/>
                <a:cs typeface="Bell MT"/>
              </a:rPr>
              <a:t>Contexte de la formation au Liban</a:t>
            </a:r>
          </a:p>
          <a:p>
            <a:pPr marL="0" indent="0">
              <a:buNone/>
            </a:pPr>
            <a:endParaRPr lang="fr-FR" sz="9800" u="sng" dirty="0">
              <a:latin typeface="Bell MT"/>
              <a:cs typeface="Bell MT"/>
            </a:endParaRPr>
          </a:p>
          <a:p>
            <a:pPr>
              <a:buFontTx/>
              <a:buChar char="-"/>
            </a:pPr>
            <a:r>
              <a:rPr lang="fr-FR" sz="9800" dirty="0">
                <a:latin typeface="Bell MT"/>
                <a:cs typeface="Bell MT"/>
              </a:rPr>
              <a:t>Fragilité d’un nombre conséquent d’enseignants du secteur scolaire public au Liban</a:t>
            </a:r>
          </a:p>
          <a:p>
            <a:pPr>
              <a:buFontTx/>
              <a:buChar char="-"/>
            </a:pPr>
            <a:r>
              <a:rPr lang="fr-FR" sz="9800" dirty="0">
                <a:latin typeface="Bell MT"/>
                <a:cs typeface="Bell MT"/>
              </a:rPr>
              <a:t>Formation initiale et continue lacunaire </a:t>
            </a:r>
          </a:p>
          <a:p>
            <a:pPr>
              <a:buFontTx/>
              <a:buChar char="-"/>
            </a:pPr>
            <a:r>
              <a:rPr lang="fr-FR" sz="9800" dirty="0">
                <a:latin typeface="Bell MT"/>
                <a:cs typeface="Bell MT"/>
              </a:rPr>
              <a:t>Développement professionnel entravé</a:t>
            </a:r>
          </a:p>
          <a:p>
            <a:pPr>
              <a:buFontTx/>
              <a:buChar char="-"/>
            </a:pPr>
            <a:r>
              <a:rPr lang="fr-FR" sz="9800" dirty="0">
                <a:latin typeface="Bell MT"/>
                <a:cs typeface="Bell MT"/>
              </a:rPr>
              <a:t>Attentes de la part des formateurs libanais </a:t>
            </a:r>
          </a:p>
          <a:p>
            <a:pPr marL="0" indent="0">
              <a:buNone/>
            </a:pPr>
            <a:endParaRPr lang="fr-FR" sz="3600" dirty="0">
              <a:latin typeface="Bell MT"/>
              <a:cs typeface="Bell MT"/>
            </a:endParaRPr>
          </a:p>
          <a:p>
            <a:pPr marL="0" indent="0">
              <a:buNone/>
            </a:pPr>
            <a:r>
              <a:rPr lang="fr-FR" dirty="0"/>
              <a:t/>
            </a:r>
            <a:br>
              <a:rPr lang="fr-FR" dirty="0"/>
            </a:br>
            <a:r>
              <a:rPr lang="fr-FR" dirty="0"/>
              <a:t/>
            </a:r>
            <a:br>
              <a:rPr lang="fr-FR" dirty="0"/>
            </a:br>
            <a:endParaRPr lang="fr-FR" dirty="0"/>
          </a:p>
          <a:p>
            <a:endParaRPr lang="fr-FR" dirty="0"/>
          </a:p>
        </p:txBody>
      </p:sp>
      <p:pic>
        <p:nvPicPr>
          <p:cNvPr id="5" name="Picture 6"/>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1856" y="209268"/>
            <a:ext cx="975637" cy="544758"/>
          </a:xfrm>
          <a:prstGeom prst="rect">
            <a:avLst/>
          </a:prstGeom>
          <a:noFill/>
          <a:ln w="9525">
            <a:noFill/>
            <a:miter lim="800000"/>
            <a:headEnd/>
            <a:tailEnd/>
          </a:ln>
          <a:effectLst/>
        </p:spPr>
      </p:pic>
      <p:pic>
        <p:nvPicPr>
          <p:cNvPr id="4" name="Image 3" descr="Capture d’écran 2017-05-26 à 00.03.01.png"/>
          <p:cNvPicPr>
            <a:picLocks noChangeAspect="1"/>
          </p:cNvPicPr>
          <p:nvPr/>
        </p:nvPicPr>
        <p:blipFill rotWithShape="1">
          <a:blip r:embed="rId3">
            <a:extLst>
              <a:ext uri="{28A0092B-C50C-407E-A947-70E740481C1C}">
                <a14:useLocalDpi xmlns:a14="http://schemas.microsoft.com/office/drawing/2010/main" val="0"/>
              </a:ext>
            </a:extLst>
          </a:blip>
          <a:srcRect l="9705" t="7651" r="6096"/>
          <a:stretch/>
        </p:blipFill>
        <p:spPr>
          <a:xfrm>
            <a:off x="2408343" y="102953"/>
            <a:ext cx="1175135" cy="757388"/>
          </a:xfrm>
          <a:prstGeom prst="rect">
            <a:avLst/>
          </a:prstGeom>
        </p:spPr>
      </p:pic>
      <p:pic>
        <p:nvPicPr>
          <p:cNvPr id="7" name="Picture 5"/>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03654" y="209268"/>
            <a:ext cx="739345" cy="458799"/>
          </a:xfrm>
          <a:prstGeom prst="rect">
            <a:avLst/>
          </a:prstGeom>
          <a:noFill/>
          <a:ln w="9525">
            <a:noFill/>
            <a:miter lim="800000"/>
            <a:headEnd/>
            <a:tailEnd/>
          </a:ln>
          <a:effectLst/>
        </p:spPr>
      </p:pic>
    </p:spTree>
    <p:extLst>
      <p:ext uri="{BB962C8B-B14F-4D97-AF65-F5344CB8AC3E}">
        <p14:creationId xmlns:p14="http://schemas.microsoft.com/office/powerpoint/2010/main" val="62154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1415" y="1029958"/>
            <a:ext cx="8229600" cy="574587"/>
          </a:xfrm>
        </p:spPr>
        <p:txBody>
          <a:bodyPr>
            <a:noAutofit/>
          </a:bodyPr>
          <a:lstStyle/>
          <a:p>
            <a:r>
              <a:rPr lang="fr-FR" sz="2800" dirty="0">
                <a:solidFill>
                  <a:srgbClr val="3366FF"/>
                </a:solidFill>
                <a:latin typeface="Bell MT"/>
                <a:cs typeface="Bell MT"/>
              </a:rPr>
              <a:t>Commande adressée au </a:t>
            </a:r>
            <a:r>
              <a:rPr lang="fr-FR" sz="2800" dirty="0" err="1">
                <a:solidFill>
                  <a:srgbClr val="3366FF"/>
                </a:solidFill>
                <a:latin typeface="Bell MT"/>
                <a:cs typeface="Bell MT"/>
              </a:rPr>
              <a:t>LéA</a:t>
            </a:r>
            <a:r>
              <a:rPr lang="fr-FR" sz="2800" dirty="0">
                <a:solidFill>
                  <a:srgbClr val="3366FF"/>
                </a:solidFill>
                <a:latin typeface="Bell MT"/>
                <a:cs typeface="Bell MT"/>
              </a:rPr>
              <a:t> Triolet </a:t>
            </a:r>
            <a:r>
              <a:rPr lang="fr-FR" sz="2800" i="1" dirty="0">
                <a:solidFill>
                  <a:srgbClr val="3366FF"/>
                </a:solidFill>
                <a:latin typeface="Bell MT"/>
                <a:cs typeface="Bell MT"/>
              </a:rPr>
              <a:t>  </a:t>
            </a:r>
            <a:br>
              <a:rPr lang="fr-FR" sz="2800" i="1" dirty="0">
                <a:solidFill>
                  <a:srgbClr val="3366FF"/>
                </a:solidFill>
                <a:latin typeface="Bell MT"/>
                <a:cs typeface="Bell MT"/>
              </a:rPr>
            </a:br>
            <a:endParaRPr lang="fr-FR" sz="2800" i="1" dirty="0">
              <a:solidFill>
                <a:srgbClr val="3366FF"/>
              </a:solidFill>
            </a:endParaRPr>
          </a:p>
        </p:txBody>
      </p:sp>
      <p:sp>
        <p:nvSpPr>
          <p:cNvPr id="3" name="Espace réservé du contenu 2"/>
          <p:cNvSpPr>
            <a:spLocks noGrp="1"/>
          </p:cNvSpPr>
          <p:nvPr>
            <p:ph idx="1"/>
          </p:nvPr>
        </p:nvSpPr>
        <p:spPr>
          <a:xfrm>
            <a:off x="443653" y="1441660"/>
            <a:ext cx="8229600" cy="4525963"/>
          </a:xfrm>
        </p:spPr>
        <p:txBody>
          <a:bodyPr>
            <a:normAutofit lnSpcReduction="10000"/>
          </a:bodyPr>
          <a:lstStyle/>
          <a:p>
            <a:pPr marL="0" indent="0">
              <a:buNone/>
            </a:pPr>
            <a:endParaRPr lang="fr-FR" u="sng" dirty="0">
              <a:latin typeface="Bell MT"/>
              <a:cs typeface="Bell MT"/>
            </a:endParaRPr>
          </a:p>
          <a:p>
            <a:pPr marL="0" indent="0" algn="just">
              <a:buNone/>
            </a:pPr>
            <a:r>
              <a:rPr lang="fr-FR" sz="2400" b="1" dirty="0">
                <a:latin typeface="Bell MT"/>
                <a:cs typeface="Bell MT"/>
              </a:rPr>
              <a:t>Commande</a:t>
            </a:r>
            <a:r>
              <a:rPr lang="fr-FR" sz="2400" dirty="0">
                <a:latin typeface="Bell MT"/>
                <a:cs typeface="Bell MT"/>
              </a:rPr>
              <a:t> provenant du Centre de Recherche et de Développement libanais et l’Institut français de Beyrouth </a:t>
            </a:r>
          </a:p>
          <a:p>
            <a:pPr marL="0" indent="0" algn="just">
              <a:buNone/>
            </a:pPr>
            <a:endParaRPr lang="fr-FR" sz="2400" dirty="0">
              <a:solidFill>
                <a:srgbClr val="FF0000"/>
              </a:solidFill>
              <a:latin typeface="Bell MT"/>
              <a:cs typeface="Bell MT"/>
            </a:endParaRPr>
          </a:p>
          <a:p>
            <a:pPr marL="0" indent="0" algn="just">
              <a:buNone/>
            </a:pPr>
            <a:r>
              <a:rPr lang="fr-FR" sz="2400" dirty="0" smtClean="0">
                <a:solidFill>
                  <a:srgbClr val="000000"/>
                </a:solidFill>
                <a:latin typeface="Bell MT"/>
                <a:cs typeface="Bell MT"/>
              </a:rPr>
              <a:t>«</a:t>
            </a:r>
            <a:r>
              <a:rPr lang="fr-FR" sz="2400" dirty="0">
                <a:solidFill>
                  <a:srgbClr val="000000"/>
                </a:solidFill>
                <a:latin typeface="Bell MT"/>
                <a:cs typeface="Bell MT"/>
              </a:rPr>
              <a:t> Faire partager </a:t>
            </a:r>
            <a:r>
              <a:rPr lang="fr-FR" sz="2400" dirty="0" smtClean="0">
                <a:solidFill>
                  <a:srgbClr val="000000"/>
                </a:solidFill>
                <a:latin typeface="Bell MT"/>
                <a:cs typeface="Bell MT"/>
              </a:rPr>
              <a:t>l’expérience </a:t>
            </a:r>
            <a:r>
              <a:rPr lang="fr-FR" sz="2400" dirty="0">
                <a:solidFill>
                  <a:srgbClr val="000000"/>
                </a:solidFill>
                <a:latin typeface="Bell MT"/>
                <a:cs typeface="Bell MT"/>
              </a:rPr>
              <a:t>du </a:t>
            </a:r>
            <a:r>
              <a:rPr lang="fr-FR" sz="2400" dirty="0" err="1">
                <a:solidFill>
                  <a:srgbClr val="000000"/>
                </a:solidFill>
                <a:latin typeface="Bell MT"/>
                <a:cs typeface="Bell MT"/>
              </a:rPr>
              <a:t>LéA</a:t>
            </a:r>
            <a:r>
              <a:rPr lang="fr-FR" sz="2400" dirty="0">
                <a:solidFill>
                  <a:srgbClr val="000000"/>
                </a:solidFill>
                <a:latin typeface="Bell MT"/>
                <a:cs typeface="Bell MT"/>
              </a:rPr>
              <a:t> Triolet centrée sur l’analyse du travail via la vidéo </a:t>
            </a:r>
            <a:r>
              <a:rPr lang="fr-FR" sz="2400" dirty="0" smtClean="0">
                <a:solidFill>
                  <a:srgbClr val="000000"/>
                </a:solidFill>
                <a:latin typeface="Bell MT"/>
                <a:cs typeface="Bell MT"/>
              </a:rPr>
              <a:t>»</a:t>
            </a:r>
          </a:p>
          <a:p>
            <a:pPr marL="0" indent="0" algn="just">
              <a:buNone/>
            </a:pPr>
            <a:endParaRPr lang="fr-FR" sz="2400" dirty="0">
              <a:solidFill>
                <a:srgbClr val="000000"/>
              </a:solidFill>
              <a:latin typeface="Bell MT"/>
              <a:cs typeface="Bell MT"/>
            </a:endParaRPr>
          </a:p>
          <a:p>
            <a:pPr marL="0" indent="0" algn="just">
              <a:buNone/>
            </a:pPr>
            <a:r>
              <a:rPr lang="fr-FR" sz="2400" b="1" dirty="0" smtClean="0">
                <a:latin typeface="Bell MT"/>
                <a:cs typeface="Bell MT"/>
              </a:rPr>
              <a:t>Hypothèse:</a:t>
            </a:r>
            <a:r>
              <a:rPr lang="fr-FR" sz="2400" dirty="0" smtClean="0">
                <a:latin typeface="Bell MT"/>
                <a:cs typeface="Bell MT"/>
              </a:rPr>
              <a:t> Considérer </a:t>
            </a:r>
            <a:r>
              <a:rPr lang="fr-FR" sz="2400" dirty="0">
                <a:latin typeface="Bell MT"/>
                <a:cs typeface="Bell MT"/>
              </a:rPr>
              <a:t>que </a:t>
            </a:r>
            <a:r>
              <a:rPr lang="fr-FR" sz="2400" b="1" dirty="0">
                <a:latin typeface="Bell MT"/>
                <a:cs typeface="Bell MT"/>
              </a:rPr>
              <a:t>l’expérience du </a:t>
            </a:r>
            <a:r>
              <a:rPr lang="fr-FR" sz="2400" b="1" dirty="0" err="1">
                <a:latin typeface="Bell MT"/>
                <a:cs typeface="Bell MT"/>
              </a:rPr>
              <a:t>LéA</a:t>
            </a:r>
            <a:r>
              <a:rPr lang="fr-FR" sz="2400" b="1" dirty="0">
                <a:latin typeface="Bell MT"/>
                <a:cs typeface="Bell MT"/>
              </a:rPr>
              <a:t> </a:t>
            </a:r>
            <a:r>
              <a:rPr lang="fr-FR" sz="2400" dirty="0">
                <a:latin typeface="Bell MT"/>
                <a:cs typeface="Bell MT"/>
              </a:rPr>
              <a:t>(qui met en avant une autre façon d’appréhender le </a:t>
            </a:r>
            <a:r>
              <a:rPr lang="fr-FR" sz="2400" dirty="0" smtClean="0">
                <a:latin typeface="Bell MT"/>
                <a:cs typeface="Bell MT"/>
              </a:rPr>
              <a:t>travail, de </a:t>
            </a:r>
            <a:r>
              <a:rPr lang="fr-FR" sz="2400" dirty="0">
                <a:latin typeface="Bell MT"/>
                <a:cs typeface="Bell MT"/>
              </a:rPr>
              <a:t>le rendre </a:t>
            </a:r>
            <a:r>
              <a:rPr lang="fr-FR" sz="2400" dirty="0" smtClean="0">
                <a:latin typeface="Bell MT"/>
                <a:cs typeface="Bell MT"/>
              </a:rPr>
              <a:t>visible et de l’analyser) </a:t>
            </a:r>
            <a:r>
              <a:rPr lang="fr-FR" sz="2400" dirty="0">
                <a:latin typeface="Bell MT"/>
                <a:cs typeface="Bell MT"/>
              </a:rPr>
              <a:t>peut devenir </a:t>
            </a:r>
            <a:r>
              <a:rPr lang="fr-FR" sz="2400" b="1" dirty="0">
                <a:latin typeface="Bell MT"/>
                <a:cs typeface="Bell MT"/>
              </a:rPr>
              <a:t>une ressource pour la formation des formateurs et le travail enseignant</a:t>
            </a:r>
            <a:r>
              <a:rPr lang="fr-FR" sz="2400" dirty="0">
                <a:latin typeface="Bell MT"/>
                <a:cs typeface="Bell MT"/>
              </a:rPr>
              <a:t> </a:t>
            </a:r>
            <a:r>
              <a:rPr lang="fr-FR" sz="2400" dirty="0" smtClean="0">
                <a:latin typeface="Bell MT"/>
                <a:cs typeface="Bell MT"/>
              </a:rPr>
              <a:t>des formateurs du Liban</a:t>
            </a:r>
            <a:endParaRPr lang="fr-FR" sz="2400" dirty="0">
              <a:latin typeface="Bell MT"/>
              <a:cs typeface="Bell MT"/>
            </a:endParaRPr>
          </a:p>
          <a:p>
            <a:pPr marL="0" indent="0" algn="just">
              <a:buNone/>
            </a:pPr>
            <a:endParaRPr lang="fr-FR" sz="2400" dirty="0">
              <a:solidFill>
                <a:srgbClr val="000000"/>
              </a:solidFill>
              <a:latin typeface="Bell MT"/>
              <a:cs typeface="Bell MT"/>
            </a:endParaRPr>
          </a:p>
          <a:p>
            <a:pPr marL="0" indent="0">
              <a:buNone/>
            </a:pPr>
            <a:endParaRPr lang="fr-FR" dirty="0">
              <a:solidFill>
                <a:srgbClr val="000000"/>
              </a:solidFill>
              <a:latin typeface="Bell MT"/>
              <a:cs typeface="Bell MT"/>
            </a:endParaRPr>
          </a:p>
          <a:p>
            <a:pPr marL="0" indent="0">
              <a:buNone/>
            </a:pPr>
            <a:endParaRPr lang="fr-FR" dirty="0"/>
          </a:p>
          <a:p>
            <a:pPr marL="0" indent="0">
              <a:buNone/>
            </a:pPr>
            <a:endParaRPr lang="fr-FR" dirty="0"/>
          </a:p>
        </p:txBody>
      </p:sp>
      <p:pic>
        <p:nvPicPr>
          <p:cNvPr id="4" name="Picture 6"/>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2150" y="144504"/>
            <a:ext cx="840206" cy="446726"/>
          </a:xfrm>
          <a:prstGeom prst="rect">
            <a:avLst/>
          </a:prstGeom>
          <a:noFill/>
          <a:ln w="9525">
            <a:noFill/>
            <a:miter lim="800000"/>
            <a:headEnd/>
            <a:tailEnd/>
          </a:ln>
          <a:effectLst/>
        </p:spPr>
      </p:pic>
      <p:pic>
        <p:nvPicPr>
          <p:cNvPr id="5" name="Picture 5"/>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86800" y="195475"/>
            <a:ext cx="510099" cy="458799"/>
          </a:xfrm>
          <a:prstGeom prst="rect">
            <a:avLst/>
          </a:prstGeom>
          <a:noFill/>
          <a:ln w="9525">
            <a:noFill/>
            <a:miter lim="800000"/>
            <a:headEnd/>
            <a:tailEnd/>
          </a:ln>
          <a:effectLst/>
        </p:spPr>
      </p:pic>
      <p:pic>
        <p:nvPicPr>
          <p:cNvPr id="6" name="Image 5" descr="Capture d’écran 2017-05-26 à 00.03.01.png"/>
          <p:cNvPicPr>
            <a:picLocks noChangeAspect="1"/>
          </p:cNvPicPr>
          <p:nvPr/>
        </p:nvPicPr>
        <p:blipFill rotWithShape="1">
          <a:blip r:embed="rId4">
            <a:extLst>
              <a:ext uri="{28A0092B-C50C-407E-A947-70E740481C1C}">
                <a14:useLocalDpi xmlns:a14="http://schemas.microsoft.com/office/drawing/2010/main" val="0"/>
              </a:ext>
            </a:extLst>
          </a:blip>
          <a:srcRect l="9705" t="7651" r="6096"/>
          <a:stretch/>
        </p:blipFill>
        <p:spPr>
          <a:xfrm>
            <a:off x="1748062" y="144504"/>
            <a:ext cx="972985" cy="627100"/>
          </a:xfrm>
          <a:prstGeom prst="rect">
            <a:avLst/>
          </a:prstGeom>
        </p:spPr>
      </p:pic>
    </p:spTree>
    <p:extLst>
      <p:ext uri="{BB962C8B-B14F-4D97-AF65-F5344CB8AC3E}">
        <p14:creationId xmlns:p14="http://schemas.microsoft.com/office/powerpoint/2010/main" val="1162244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81647"/>
            <a:ext cx="8229600" cy="1143000"/>
          </a:xfrm>
        </p:spPr>
        <p:txBody>
          <a:bodyPr>
            <a:normAutofit/>
          </a:bodyPr>
          <a:lstStyle/>
          <a:p>
            <a:pPr algn="r"/>
            <a:r>
              <a:rPr lang="fr-FR" sz="3200" dirty="0">
                <a:solidFill>
                  <a:srgbClr val="3366FF"/>
                </a:solidFill>
                <a:latin typeface="Bell MT"/>
                <a:cs typeface="Bell MT"/>
              </a:rPr>
              <a:t>L’expérience du </a:t>
            </a:r>
            <a:r>
              <a:rPr lang="fr-FR" sz="3200" dirty="0" err="1">
                <a:solidFill>
                  <a:srgbClr val="3366FF"/>
                </a:solidFill>
                <a:latin typeface="Bell MT"/>
                <a:cs typeface="Bell MT"/>
              </a:rPr>
              <a:t>LéA</a:t>
            </a:r>
            <a:r>
              <a:rPr lang="fr-FR" sz="3200" dirty="0">
                <a:solidFill>
                  <a:srgbClr val="3366FF"/>
                </a:solidFill>
                <a:latin typeface="Bell MT"/>
                <a:cs typeface="Bell MT"/>
              </a:rPr>
              <a:t> Triolet</a:t>
            </a:r>
            <a:br>
              <a:rPr lang="fr-FR" sz="3200" dirty="0">
                <a:solidFill>
                  <a:srgbClr val="3366FF"/>
                </a:solidFill>
                <a:latin typeface="Bell MT"/>
                <a:cs typeface="Bell MT"/>
              </a:rPr>
            </a:br>
            <a:endParaRPr lang="fr-FR" sz="3200" dirty="0">
              <a:solidFill>
                <a:srgbClr val="3366FF"/>
              </a:solidFill>
              <a:latin typeface="Bell MT"/>
              <a:cs typeface="Bell MT"/>
            </a:endParaRPr>
          </a:p>
        </p:txBody>
      </p:sp>
      <p:sp>
        <p:nvSpPr>
          <p:cNvPr id="3" name="Espace réservé du contenu 2"/>
          <p:cNvSpPr>
            <a:spLocks noGrp="1"/>
          </p:cNvSpPr>
          <p:nvPr>
            <p:ph idx="1"/>
          </p:nvPr>
        </p:nvSpPr>
        <p:spPr>
          <a:xfrm>
            <a:off x="635616" y="1478077"/>
            <a:ext cx="8229600" cy="1324794"/>
          </a:xfrm>
        </p:spPr>
        <p:txBody>
          <a:bodyPr>
            <a:normAutofit fontScale="25000" lnSpcReduction="20000"/>
          </a:bodyPr>
          <a:lstStyle/>
          <a:p>
            <a:pPr marL="0" indent="0">
              <a:buNone/>
            </a:pPr>
            <a:r>
              <a:rPr lang="fr-FR" sz="8000" b="1" dirty="0" smtClean="0">
                <a:latin typeface="Bell MT"/>
                <a:cs typeface="Bell MT"/>
              </a:rPr>
              <a:t> </a:t>
            </a:r>
            <a:endParaRPr lang="fr-FR" sz="8000" b="1" dirty="0">
              <a:latin typeface="Bell MT"/>
              <a:cs typeface="Bell MT"/>
            </a:endParaRPr>
          </a:p>
          <a:p>
            <a:pPr marL="0" indent="0">
              <a:buNone/>
            </a:pPr>
            <a:endParaRPr lang="fr-FR" sz="6200" dirty="0">
              <a:latin typeface="Bell MT"/>
              <a:cs typeface="Bell MT"/>
            </a:endParaRPr>
          </a:p>
          <a:p>
            <a:r>
              <a:rPr lang="fr-FR" sz="8000" dirty="0">
                <a:latin typeface="Bell MT"/>
                <a:cs typeface="Bell MT"/>
              </a:rPr>
              <a:t>2014 : création de nouveaux espaces de travail et de formation</a:t>
            </a:r>
          </a:p>
          <a:p>
            <a:pPr marL="0" indent="0">
              <a:buNone/>
            </a:pPr>
            <a:r>
              <a:rPr lang="fr-FR" sz="8000" dirty="0">
                <a:latin typeface="Bell MT"/>
                <a:cs typeface="Bell MT"/>
              </a:rPr>
              <a:t> </a:t>
            </a:r>
          </a:p>
          <a:p>
            <a:r>
              <a:rPr lang="fr-FR" sz="8000" dirty="0">
                <a:latin typeface="Bell MT"/>
                <a:cs typeface="Bell MT"/>
              </a:rPr>
              <a:t>Objectif: permettre aux enseignants d’analyser le travail réalisé en classe à partir de traces audio-vidéo de l’activité en classe</a:t>
            </a:r>
          </a:p>
          <a:p>
            <a:pPr marL="0" indent="0">
              <a:buNone/>
            </a:pPr>
            <a:endParaRPr lang="fr-FR" sz="8000" dirty="0">
              <a:latin typeface="Bell MT"/>
              <a:cs typeface="Bell MT"/>
            </a:endParaRPr>
          </a:p>
          <a:p>
            <a:pPr marL="0" indent="0">
              <a:buNone/>
            </a:pPr>
            <a:r>
              <a:rPr lang="fr-FR" sz="8000" b="1" dirty="0" smtClean="0">
                <a:latin typeface="Bell MT"/>
                <a:cs typeface="Bell MT"/>
              </a:rPr>
              <a:t>Protocole</a:t>
            </a:r>
          </a:p>
          <a:p>
            <a:pPr marL="0" indent="0">
              <a:buNone/>
            </a:pPr>
            <a:r>
              <a:rPr lang="fr-FR" sz="8000" b="1" dirty="0" smtClean="0">
                <a:latin typeface="Bell MT"/>
                <a:cs typeface="Bell MT"/>
              </a:rPr>
              <a:t>Contexte </a:t>
            </a:r>
            <a:r>
              <a:rPr lang="fr-FR" sz="8000" b="1" dirty="0">
                <a:latin typeface="Bell MT"/>
                <a:cs typeface="Bell MT"/>
              </a:rPr>
              <a:t>1: </a:t>
            </a:r>
            <a:r>
              <a:rPr lang="fr-FR" sz="8000" dirty="0">
                <a:latin typeface="Bell MT"/>
                <a:cs typeface="Bell MT"/>
              </a:rPr>
              <a:t>Sous la forme d’entretien d’</a:t>
            </a:r>
            <a:r>
              <a:rPr lang="fr-FR" sz="8000" dirty="0" err="1">
                <a:latin typeface="Bell MT"/>
                <a:cs typeface="Bell MT"/>
              </a:rPr>
              <a:t>autoconfrontation</a:t>
            </a:r>
            <a:r>
              <a:rPr lang="fr-FR" sz="8000" dirty="0">
                <a:latin typeface="Bell MT"/>
                <a:cs typeface="Bell MT"/>
              </a:rPr>
              <a:t>, les enseignants analysent les traces audio-vidéo de leur activité en classe</a:t>
            </a:r>
          </a:p>
          <a:p>
            <a:pPr marL="0" indent="0">
              <a:buNone/>
            </a:pPr>
            <a:endParaRPr lang="fr-FR" sz="8000" dirty="0">
              <a:latin typeface="Bell MT"/>
              <a:cs typeface="Bell MT"/>
            </a:endParaRPr>
          </a:p>
          <a:p>
            <a:pPr marL="0" indent="0">
              <a:buNone/>
            </a:pPr>
            <a:r>
              <a:rPr lang="fr-FR" sz="8000" b="1" dirty="0">
                <a:latin typeface="Bell MT"/>
                <a:cs typeface="Bell MT"/>
              </a:rPr>
              <a:t>Contexte 2: </a:t>
            </a:r>
            <a:r>
              <a:rPr lang="fr-FR" sz="8000" dirty="0">
                <a:latin typeface="Bell MT"/>
                <a:cs typeface="Bell MT"/>
              </a:rPr>
              <a:t>Sous la forme de séminaires, les enseignants analysent (une nouvelle fois) devant les collègues leur activité en classe</a:t>
            </a:r>
          </a:p>
          <a:p>
            <a:pPr marL="0" indent="0">
              <a:buNone/>
            </a:pPr>
            <a:endParaRPr lang="fr-FR" sz="8000" dirty="0">
              <a:latin typeface="Bell MT"/>
              <a:cs typeface="Bell MT"/>
            </a:endParaRPr>
          </a:p>
          <a:p>
            <a:pPr marL="0" indent="0">
              <a:buNone/>
            </a:pPr>
            <a:r>
              <a:rPr lang="fr-FR" sz="8000" b="1" dirty="0">
                <a:latin typeface="Bell MT"/>
                <a:cs typeface="Bell MT"/>
              </a:rPr>
              <a:t>Contexte 3: </a:t>
            </a:r>
            <a:r>
              <a:rPr lang="fr-FR" sz="8000" dirty="0">
                <a:latin typeface="Bell MT"/>
                <a:cs typeface="Bell MT"/>
              </a:rPr>
              <a:t>Sous la forme de plénière (1 fois par trimestre), les enseignants rediscutent des analyses  et envisagent de nouvelles perspectives d’action </a:t>
            </a:r>
          </a:p>
          <a:p>
            <a:pPr marL="0" indent="0">
              <a:buNone/>
            </a:pPr>
            <a:endParaRPr lang="fr-FR" sz="8000" dirty="0"/>
          </a:p>
          <a:p>
            <a:pPr marL="0" indent="0" algn="ctr">
              <a:buNone/>
            </a:pPr>
            <a:endParaRPr lang="fr-FR" sz="2400" dirty="0">
              <a:latin typeface="Bell MT"/>
              <a:cs typeface="Bell MT"/>
            </a:endParaRPr>
          </a:p>
          <a:p>
            <a:pPr marL="0" indent="0">
              <a:buNone/>
            </a:pPr>
            <a:endParaRPr lang="fr-FR" sz="3600" dirty="0">
              <a:latin typeface="Bell MT"/>
              <a:cs typeface="Bell MT"/>
            </a:endParaRPr>
          </a:p>
          <a:p>
            <a:pPr marL="0" indent="0">
              <a:buNone/>
            </a:pPr>
            <a:r>
              <a:rPr lang="fr-FR" dirty="0"/>
              <a:t/>
            </a:r>
            <a:br>
              <a:rPr lang="fr-FR" dirty="0"/>
            </a:br>
            <a:r>
              <a:rPr lang="fr-FR" dirty="0"/>
              <a:t/>
            </a:r>
            <a:br>
              <a:rPr lang="fr-FR" dirty="0"/>
            </a:br>
            <a:endParaRPr lang="fr-FR" dirty="0"/>
          </a:p>
          <a:p>
            <a:endParaRPr lang="fr-FR" dirty="0"/>
          </a:p>
        </p:txBody>
      </p:sp>
      <p:pic>
        <p:nvPicPr>
          <p:cNvPr id="5" name="Picture 6"/>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0452" y="151211"/>
            <a:ext cx="700918" cy="450968"/>
          </a:xfrm>
          <a:prstGeom prst="rect">
            <a:avLst/>
          </a:prstGeom>
          <a:noFill/>
          <a:ln w="9525">
            <a:noFill/>
            <a:miter lim="800000"/>
            <a:headEnd/>
            <a:tailEnd/>
          </a:ln>
          <a:effectLst/>
        </p:spPr>
      </p:pic>
      <p:pic>
        <p:nvPicPr>
          <p:cNvPr id="6" name="Picture 5"/>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13599" y="154541"/>
            <a:ext cx="510099" cy="458799"/>
          </a:xfrm>
          <a:prstGeom prst="rect">
            <a:avLst/>
          </a:prstGeom>
          <a:noFill/>
          <a:ln w="9525">
            <a:noFill/>
            <a:miter lim="800000"/>
            <a:headEnd/>
            <a:tailEnd/>
          </a:ln>
          <a:effectLst/>
        </p:spPr>
      </p:pic>
      <p:pic>
        <p:nvPicPr>
          <p:cNvPr id="8" name="Image 7" descr="Capture d’écran 2017-05-26 à 00.03.01.png"/>
          <p:cNvPicPr>
            <a:picLocks noChangeAspect="1"/>
          </p:cNvPicPr>
          <p:nvPr/>
        </p:nvPicPr>
        <p:blipFill rotWithShape="1">
          <a:blip r:embed="rId4">
            <a:extLst>
              <a:ext uri="{28A0092B-C50C-407E-A947-70E740481C1C}">
                <a14:useLocalDpi xmlns:a14="http://schemas.microsoft.com/office/drawing/2010/main" val="0"/>
              </a:ext>
            </a:extLst>
          </a:blip>
          <a:srcRect l="9705" t="7651" r="6096"/>
          <a:stretch/>
        </p:blipFill>
        <p:spPr>
          <a:xfrm>
            <a:off x="1761092" y="176777"/>
            <a:ext cx="1175135" cy="757388"/>
          </a:xfrm>
          <a:prstGeom prst="rect">
            <a:avLst/>
          </a:prstGeom>
        </p:spPr>
      </p:pic>
    </p:spTree>
    <p:extLst>
      <p:ext uri="{BB962C8B-B14F-4D97-AF65-F5344CB8AC3E}">
        <p14:creationId xmlns:p14="http://schemas.microsoft.com/office/powerpoint/2010/main" val="1854433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81647"/>
            <a:ext cx="8229600" cy="1143000"/>
          </a:xfrm>
        </p:spPr>
        <p:txBody>
          <a:bodyPr>
            <a:normAutofit/>
          </a:bodyPr>
          <a:lstStyle/>
          <a:p>
            <a:pPr algn="r"/>
            <a:r>
              <a:rPr lang="fr-FR" sz="3200" dirty="0">
                <a:solidFill>
                  <a:srgbClr val="3366FF"/>
                </a:solidFill>
                <a:latin typeface="Bell MT"/>
                <a:cs typeface="Bell MT"/>
              </a:rPr>
              <a:t>L’expérience du </a:t>
            </a:r>
            <a:r>
              <a:rPr lang="fr-FR" sz="3200" dirty="0" err="1">
                <a:solidFill>
                  <a:srgbClr val="3366FF"/>
                </a:solidFill>
                <a:latin typeface="Bell MT"/>
                <a:cs typeface="Bell MT"/>
              </a:rPr>
              <a:t>LéA</a:t>
            </a:r>
            <a:r>
              <a:rPr lang="fr-FR" sz="3200" dirty="0">
                <a:solidFill>
                  <a:srgbClr val="3366FF"/>
                </a:solidFill>
                <a:latin typeface="Bell MT"/>
                <a:cs typeface="Bell MT"/>
              </a:rPr>
              <a:t> Triolet</a:t>
            </a:r>
            <a:r>
              <a:rPr lang="fr-FR" sz="3200" dirty="0">
                <a:latin typeface="Bell MT"/>
                <a:cs typeface="Bell MT"/>
              </a:rPr>
              <a:t/>
            </a:r>
            <a:br>
              <a:rPr lang="fr-FR" sz="3200" dirty="0">
                <a:latin typeface="Bell MT"/>
                <a:cs typeface="Bell MT"/>
              </a:rPr>
            </a:br>
            <a:endParaRPr lang="fr-FR" sz="3200" dirty="0">
              <a:latin typeface="Bell MT"/>
              <a:cs typeface="Bell MT"/>
            </a:endParaRPr>
          </a:p>
        </p:txBody>
      </p:sp>
      <p:sp>
        <p:nvSpPr>
          <p:cNvPr id="3" name="Espace réservé du contenu 2"/>
          <p:cNvSpPr>
            <a:spLocks noGrp="1"/>
          </p:cNvSpPr>
          <p:nvPr>
            <p:ph idx="1"/>
          </p:nvPr>
        </p:nvSpPr>
        <p:spPr>
          <a:xfrm>
            <a:off x="457200" y="1624647"/>
            <a:ext cx="8229600" cy="4791299"/>
          </a:xfrm>
        </p:spPr>
        <p:txBody>
          <a:bodyPr>
            <a:normAutofit fontScale="25000" lnSpcReduction="20000"/>
          </a:bodyPr>
          <a:lstStyle/>
          <a:p>
            <a:pPr marL="0" indent="0" algn="ctr">
              <a:buNone/>
            </a:pPr>
            <a:endParaRPr lang="fr-FR" sz="6200" dirty="0">
              <a:latin typeface="Bell MT"/>
              <a:cs typeface="Bell MT"/>
            </a:endParaRPr>
          </a:p>
          <a:p>
            <a:pPr marL="0" indent="0">
              <a:buNone/>
            </a:pPr>
            <a:r>
              <a:rPr lang="fr-FR" sz="8000" b="1" dirty="0" smtClean="0">
                <a:latin typeface="Bell MT"/>
                <a:cs typeface="Bell MT"/>
              </a:rPr>
              <a:t>Résultats de cette expérience  </a:t>
            </a:r>
            <a:endParaRPr lang="fr-FR" sz="8000" b="1" dirty="0">
              <a:latin typeface="Bell MT"/>
              <a:cs typeface="Bell MT"/>
            </a:endParaRPr>
          </a:p>
          <a:p>
            <a:pPr marL="0" indent="0">
              <a:buNone/>
            </a:pPr>
            <a:endParaRPr lang="fr-FR" sz="8000" dirty="0">
              <a:latin typeface="Bell MT"/>
              <a:cs typeface="Bell MT"/>
            </a:endParaRPr>
          </a:p>
          <a:p>
            <a:pPr marL="0" indent="0" algn="just">
              <a:buNone/>
            </a:pPr>
            <a:r>
              <a:rPr lang="fr-FR" sz="8000" dirty="0">
                <a:latin typeface="Bell MT"/>
                <a:cs typeface="Bell MT"/>
              </a:rPr>
              <a:t>1/ Le partage des expériences entre les enseignants ainsi que le processus d’analyse individuelle et collective des vidéos d’activité ont joué </a:t>
            </a:r>
            <a:r>
              <a:rPr lang="fr-FR" sz="8000" b="1" dirty="0">
                <a:latin typeface="Bell MT"/>
                <a:cs typeface="Bell MT"/>
              </a:rPr>
              <a:t>un rôle d’accélérateur du changement des </a:t>
            </a:r>
            <a:r>
              <a:rPr lang="fr-FR" sz="8000" b="1" dirty="0" smtClean="0">
                <a:latin typeface="Bell MT"/>
                <a:cs typeface="Bell MT"/>
              </a:rPr>
              <a:t>pratiques </a:t>
            </a:r>
          </a:p>
          <a:p>
            <a:pPr marL="0" indent="0" algn="just">
              <a:buNone/>
            </a:pPr>
            <a:endParaRPr lang="fr-FR" sz="8000" dirty="0">
              <a:solidFill>
                <a:srgbClr val="FF0000"/>
              </a:solidFill>
              <a:latin typeface="Bell MT"/>
              <a:cs typeface="Bell MT"/>
            </a:endParaRPr>
          </a:p>
          <a:p>
            <a:pPr marL="0" indent="0" algn="just">
              <a:buNone/>
            </a:pPr>
            <a:r>
              <a:rPr lang="fr-FR" sz="8000" dirty="0">
                <a:latin typeface="Bell MT"/>
                <a:cs typeface="Bell MT"/>
              </a:rPr>
              <a:t>2/ Les enseignants construisent </a:t>
            </a:r>
            <a:r>
              <a:rPr lang="fr-FR" sz="8000" b="1" dirty="0">
                <a:latin typeface="Bell MT"/>
                <a:cs typeface="Bell MT"/>
              </a:rPr>
              <a:t>une autre forme d’échange sur leur travail </a:t>
            </a:r>
          </a:p>
          <a:p>
            <a:pPr marL="0" indent="0" algn="just">
              <a:buNone/>
            </a:pPr>
            <a:r>
              <a:rPr lang="fr-FR" sz="8000" dirty="0">
                <a:latin typeface="Bell MT"/>
                <a:cs typeface="Bell MT"/>
              </a:rPr>
              <a:t>(ils s’approprient une démarche d’analyse et deviennent sensibles au détail de la pratique</a:t>
            </a:r>
            <a:r>
              <a:rPr lang="is-IS" sz="8000" dirty="0">
                <a:latin typeface="Bell MT"/>
                <a:cs typeface="Bell MT"/>
              </a:rPr>
              <a:t>….détail rendu possible par les vidéos et la possibilité de faire un arrêt sur image) </a:t>
            </a:r>
          </a:p>
          <a:p>
            <a:pPr marL="0" indent="0" algn="just">
              <a:buNone/>
            </a:pPr>
            <a:endParaRPr lang="fr-FR" sz="8000" dirty="0">
              <a:latin typeface="Bell MT"/>
              <a:cs typeface="Bell MT"/>
            </a:endParaRPr>
          </a:p>
          <a:p>
            <a:pPr marL="0" indent="0" algn="just">
              <a:buNone/>
            </a:pPr>
            <a:r>
              <a:rPr lang="fr-FR" sz="8000" dirty="0">
                <a:latin typeface="Bell MT"/>
                <a:cs typeface="Bell MT"/>
              </a:rPr>
              <a:t>3/ Les enseignants </a:t>
            </a:r>
            <a:r>
              <a:rPr lang="fr-FR" sz="8000" b="1" dirty="0" smtClean="0">
                <a:latin typeface="Bell MT"/>
                <a:cs typeface="Bell MT"/>
              </a:rPr>
              <a:t>mobilisent des outils au service des problématiques professionnelles: </a:t>
            </a:r>
          </a:p>
          <a:p>
            <a:pPr algn="just">
              <a:buFontTx/>
              <a:buChar char="-"/>
            </a:pPr>
            <a:r>
              <a:rPr lang="fr-FR" sz="8000" dirty="0" smtClean="0">
                <a:latin typeface="Bell MT"/>
                <a:cs typeface="Bell MT"/>
              </a:rPr>
              <a:t>Usage des outils avec les élèves </a:t>
            </a:r>
          </a:p>
          <a:p>
            <a:pPr algn="just">
              <a:buFontTx/>
              <a:buChar char="-"/>
            </a:pPr>
            <a:r>
              <a:rPr lang="fr-FR" sz="8000" dirty="0" smtClean="0">
                <a:latin typeface="Bell MT"/>
                <a:cs typeface="Bell MT"/>
              </a:rPr>
              <a:t>Usage des outils audio-vidéo avec les parents</a:t>
            </a:r>
            <a:endParaRPr lang="fr-FR" sz="8000" dirty="0">
              <a:latin typeface="Bell MT"/>
              <a:cs typeface="Bell MT"/>
            </a:endParaRPr>
          </a:p>
          <a:p>
            <a:pPr marL="0" indent="0">
              <a:buNone/>
            </a:pPr>
            <a:endParaRPr lang="fr-FR" sz="8000" dirty="0">
              <a:latin typeface="Bell MT"/>
              <a:cs typeface="Bell MT"/>
            </a:endParaRPr>
          </a:p>
          <a:p>
            <a:pPr marL="0" indent="0">
              <a:buNone/>
            </a:pPr>
            <a:r>
              <a:rPr lang="fr-FR" sz="8000" dirty="0"/>
              <a:t/>
            </a:r>
            <a:br>
              <a:rPr lang="fr-FR" sz="8000" dirty="0"/>
            </a:br>
            <a:r>
              <a:rPr lang="fr-FR" dirty="0"/>
              <a:t/>
            </a:r>
            <a:br>
              <a:rPr lang="fr-FR" dirty="0"/>
            </a:br>
            <a:endParaRPr lang="fr-FR" dirty="0"/>
          </a:p>
          <a:p>
            <a:endParaRPr lang="fr-FR" dirty="0"/>
          </a:p>
        </p:txBody>
      </p:sp>
      <p:pic>
        <p:nvPicPr>
          <p:cNvPr id="5" name="Picture 6"/>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0835" y="112077"/>
            <a:ext cx="853753" cy="369570"/>
          </a:xfrm>
          <a:prstGeom prst="rect">
            <a:avLst/>
          </a:prstGeom>
          <a:noFill/>
          <a:ln w="9525">
            <a:noFill/>
            <a:miter lim="800000"/>
            <a:headEnd/>
            <a:tailEnd/>
          </a:ln>
          <a:effectLst/>
        </p:spPr>
      </p:pic>
      <p:pic>
        <p:nvPicPr>
          <p:cNvPr id="6" name="Picture 5"/>
          <p:cNvPicPr/>
          <p:nvPr/>
        </p:nvPicPr>
        <p:blipFill>
          <a:blip r:embed="rId3" cstate="print">
            <a:extLst>
              <a:ext uri="{28A0092B-C50C-407E-A947-70E740481C1C}">
                <a14:useLocalDpi xmlns:a14="http://schemas.microsoft.com/office/drawing/2010/main" val="0"/>
              </a:ext>
            </a:extLst>
          </a:blip>
          <a:srcRect/>
          <a:stretch>
            <a:fillRect/>
          </a:stretch>
        </p:blipFill>
        <p:spPr bwMode="auto">
          <a:xfrm rot="355663">
            <a:off x="1327317" y="156653"/>
            <a:ext cx="414170" cy="338363"/>
          </a:xfrm>
          <a:prstGeom prst="rect">
            <a:avLst/>
          </a:prstGeom>
          <a:noFill/>
          <a:ln w="9525">
            <a:noFill/>
            <a:miter lim="800000"/>
            <a:headEnd/>
            <a:tailEnd/>
          </a:ln>
          <a:effectLst/>
        </p:spPr>
      </p:pic>
      <p:pic>
        <p:nvPicPr>
          <p:cNvPr id="7" name="Image 6" descr="Capture d’écran 2017-05-26 à 00.03.01.png"/>
          <p:cNvPicPr>
            <a:picLocks noChangeAspect="1"/>
          </p:cNvPicPr>
          <p:nvPr/>
        </p:nvPicPr>
        <p:blipFill rotWithShape="1">
          <a:blip r:embed="rId4">
            <a:extLst>
              <a:ext uri="{28A0092B-C50C-407E-A947-70E740481C1C}">
                <a14:useLocalDpi xmlns:a14="http://schemas.microsoft.com/office/drawing/2010/main" val="0"/>
              </a:ext>
            </a:extLst>
          </a:blip>
          <a:srcRect l="9705" t="7651" r="6096"/>
          <a:stretch/>
        </p:blipFill>
        <p:spPr>
          <a:xfrm>
            <a:off x="1855914" y="170022"/>
            <a:ext cx="840122" cy="541468"/>
          </a:xfrm>
          <a:prstGeom prst="rect">
            <a:avLst/>
          </a:prstGeom>
        </p:spPr>
      </p:pic>
    </p:spTree>
    <p:extLst>
      <p:ext uri="{BB962C8B-B14F-4D97-AF65-F5344CB8AC3E}">
        <p14:creationId xmlns:p14="http://schemas.microsoft.com/office/powerpoint/2010/main" val="4195533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32298" y="907097"/>
            <a:ext cx="8229600" cy="1143000"/>
          </a:xfrm>
        </p:spPr>
        <p:txBody>
          <a:bodyPr>
            <a:normAutofit/>
          </a:bodyPr>
          <a:lstStyle/>
          <a:p>
            <a:r>
              <a:rPr lang="fr-FR" sz="3200" dirty="0" smtClean="0">
                <a:latin typeface="Bell MT"/>
                <a:cs typeface="Bell MT"/>
              </a:rPr>
              <a:t>Objectifs de la collaboration </a:t>
            </a:r>
            <a:br>
              <a:rPr lang="fr-FR" sz="3200" dirty="0" smtClean="0">
                <a:latin typeface="Bell MT"/>
                <a:cs typeface="Bell MT"/>
              </a:rPr>
            </a:br>
            <a:r>
              <a:rPr lang="fr-FR" sz="3200" dirty="0" err="1" smtClean="0">
                <a:latin typeface="Bell MT"/>
                <a:cs typeface="Bell MT"/>
              </a:rPr>
              <a:t>LéA</a:t>
            </a:r>
            <a:r>
              <a:rPr lang="fr-FR" sz="3200" dirty="0" smtClean="0">
                <a:latin typeface="Bell MT"/>
                <a:cs typeface="Bell MT"/>
              </a:rPr>
              <a:t> Triolet – CRDP libanais</a:t>
            </a:r>
            <a:endParaRPr lang="fr-FR" sz="3600" dirty="0">
              <a:latin typeface="Bell MT"/>
              <a:cs typeface="Bell MT"/>
            </a:endParaRPr>
          </a:p>
        </p:txBody>
      </p:sp>
      <p:sp>
        <p:nvSpPr>
          <p:cNvPr id="3" name="Espace réservé du contenu 2"/>
          <p:cNvSpPr>
            <a:spLocks noGrp="1"/>
          </p:cNvSpPr>
          <p:nvPr>
            <p:ph idx="1"/>
          </p:nvPr>
        </p:nvSpPr>
        <p:spPr>
          <a:xfrm>
            <a:off x="457200" y="2616742"/>
            <a:ext cx="8229600" cy="3532352"/>
          </a:xfrm>
        </p:spPr>
        <p:txBody>
          <a:bodyPr>
            <a:normAutofit/>
          </a:bodyPr>
          <a:lstStyle/>
          <a:p>
            <a:pPr marL="0" indent="0">
              <a:buNone/>
            </a:pPr>
            <a:endParaRPr lang="fr-FR" sz="2400" dirty="0" smtClean="0">
              <a:latin typeface="Bell MT"/>
              <a:cs typeface="Bell MT"/>
            </a:endParaRPr>
          </a:p>
          <a:p>
            <a:pPr marL="0" indent="0" algn="ctr">
              <a:buNone/>
            </a:pPr>
            <a:r>
              <a:rPr lang="fr-FR" sz="2400" b="1" dirty="0" smtClean="0">
                <a:latin typeface="Bell MT"/>
                <a:cs typeface="Bell MT"/>
              </a:rPr>
              <a:t>Former les formateurs et les enseignants libanais </a:t>
            </a:r>
          </a:p>
          <a:p>
            <a:pPr marL="0" indent="0" algn="ctr">
              <a:buNone/>
            </a:pPr>
            <a:endParaRPr lang="fr-FR" sz="2400" dirty="0">
              <a:latin typeface="Bell MT"/>
              <a:cs typeface="Bell MT"/>
            </a:endParaRPr>
          </a:p>
          <a:p>
            <a:pPr marL="0" indent="0" algn="ctr">
              <a:buNone/>
            </a:pPr>
            <a:r>
              <a:rPr lang="fr-FR" sz="2400" dirty="0">
                <a:latin typeface="Bell MT"/>
                <a:cs typeface="Bell MT"/>
              </a:rPr>
              <a:t>	</a:t>
            </a:r>
            <a:r>
              <a:rPr lang="fr-FR" sz="2400" dirty="0" smtClean="0">
                <a:latin typeface="Bell MT"/>
                <a:cs typeface="Bell MT"/>
              </a:rPr>
              <a:t>	+ Pour faire évoluer les modalités de formation centrées sur l’analyse du travail réel</a:t>
            </a:r>
          </a:p>
          <a:p>
            <a:pPr marL="0" indent="0" algn="ctr">
              <a:buNone/>
            </a:pPr>
            <a:endParaRPr lang="fr-FR" sz="2400" dirty="0" smtClean="0">
              <a:latin typeface="Bell MT"/>
              <a:cs typeface="Bell MT"/>
            </a:endParaRPr>
          </a:p>
          <a:p>
            <a:pPr marL="0" indent="0">
              <a:buNone/>
            </a:pPr>
            <a:r>
              <a:rPr lang="fr-FR" sz="2400" dirty="0">
                <a:latin typeface="Bell MT"/>
                <a:cs typeface="Bell MT"/>
              </a:rPr>
              <a:t>	</a:t>
            </a:r>
            <a:r>
              <a:rPr lang="fr-FR" sz="2400" dirty="0" smtClean="0">
                <a:latin typeface="Bell MT"/>
                <a:cs typeface="Bell MT"/>
              </a:rPr>
              <a:t>	+ Pour soutenir les enseignants en difficulté</a:t>
            </a:r>
          </a:p>
          <a:p>
            <a:pPr marL="0" indent="0">
              <a:buNone/>
            </a:pPr>
            <a:r>
              <a:rPr lang="fr-FR" sz="2400" dirty="0" smtClean="0">
                <a:latin typeface="Bell MT"/>
                <a:cs typeface="Bell MT"/>
              </a:rPr>
              <a:t> </a:t>
            </a:r>
            <a:endParaRPr lang="fr-FR" sz="2400" dirty="0">
              <a:latin typeface="Bell MT"/>
              <a:cs typeface="Bell MT"/>
            </a:endParaRPr>
          </a:p>
          <a:p>
            <a:endParaRPr lang="fr-FR" sz="2400" dirty="0">
              <a:latin typeface="Bell MT"/>
              <a:cs typeface="Bell MT"/>
            </a:endParaRPr>
          </a:p>
          <a:p>
            <a:pPr marL="0" indent="0">
              <a:buNone/>
            </a:pPr>
            <a:endParaRPr lang="fr-FR" dirty="0"/>
          </a:p>
        </p:txBody>
      </p:sp>
      <p:pic>
        <p:nvPicPr>
          <p:cNvPr id="4" name="Image 3" descr="C:\Users\TOSH\Downloads\image003.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02063" y="437949"/>
            <a:ext cx="880335" cy="615198"/>
          </a:xfrm>
          <a:prstGeom prst="rect">
            <a:avLst/>
          </a:prstGeom>
          <a:noFill/>
          <a:ln w="9525">
            <a:noFill/>
            <a:miter lim="800000"/>
            <a:headEnd/>
            <a:tailEnd/>
          </a:ln>
        </p:spPr>
      </p:pic>
      <p:pic>
        <p:nvPicPr>
          <p:cNvPr id="5" name="Picture 5"/>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05064" y="119618"/>
            <a:ext cx="633122" cy="625930"/>
          </a:xfrm>
          <a:prstGeom prst="rect">
            <a:avLst/>
          </a:prstGeom>
          <a:noFill/>
          <a:ln w="9525">
            <a:noFill/>
            <a:miter lim="800000"/>
            <a:headEnd/>
            <a:tailEnd/>
          </a:ln>
          <a:effectLst/>
        </p:spPr>
      </p:pic>
      <p:pic>
        <p:nvPicPr>
          <p:cNvPr id="6" name="Picture 6"/>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6070" y="210545"/>
            <a:ext cx="972877" cy="572417"/>
          </a:xfrm>
          <a:prstGeom prst="rect">
            <a:avLst/>
          </a:prstGeom>
          <a:noFill/>
          <a:ln w="9525">
            <a:noFill/>
            <a:miter lim="800000"/>
            <a:headEnd/>
            <a:tailEnd/>
          </a:ln>
          <a:effectLst/>
        </p:spPr>
      </p:pic>
      <p:pic>
        <p:nvPicPr>
          <p:cNvPr id="7" name="Image 6" descr="Capture d’écran 2017-05-26 à 00.03.01.png"/>
          <p:cNvPicPr>
            <a:picLocks noChangeAspect="1"/>
          </p:cNvPicPr>
          <p:nvPr/>
        </p:nvPicPr>
        <p:blipFill rotWithShape="1">
          <a:blip r:embed="rId5">
            <a:extLst>
              <a:ext uri="{28A0092B-C50C-407E-A947-70E740481C1C}">
                <a14:useLocalDpi xmlns:a14="http://schemas.microsoft.com/office/drawing/2010/main" val="0"/>
              </a:ext>
            </a:extLst>
          </a:blip>
          <a:srcRect l="9705" t="7651" r="6096"/>
          <a:stretch/>
        </p:blipFill>
        <p:spPr>
          <a:xfrm>
            <a:off x="2302537" y="130057"/>
            <a:ext cx="1175135" cy="757388"/>
          </a:xfrm>
          <a:prstGeom prst="rect">
            <a:avLst/>
          </a:prstGeom>
        </p:spPr>
      </p:pic>
    </p:spTree>
    <p:extLst>
      <p:ext uri="{BB962C8B-B14F-4D97-AF65-F5344CB8AC3E}">
        <p14:creationId xmlns:p14="http://schemas.microsoft.com/office/powerpoint/2010/main" val="1525391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54809" y="846138"/>
            <a:ext cx="8229600" cy="1143000"/>
          </a:xfrm>
        </p:spPr>
        <p:txBody>
          <a:bodyPr>
            <a:normAutofit/>
          </a:bodyPr>
          <a:lstStyle/>
          <a:p>
            <a:r>
              <a:rPr lang="fr-FR" sz="2800" dirty="0" smtClean="0">
                <a:latin typeface="Bell MT"/>
                <a:cs typeface="Bell MT"/>
              </a:rPr>
              <a:t/>
            </a:r>
            <a:br>
              <a:rPr lang="fr-FR" sz="2800" dirty="0" smtClean="0">
                <a:latin typeface="Bell MT"/>
                <a:cs typeface="Bell MT"/>
              </a:rPr>
            </a:br>
            <a:r>
              <a:rPr lang="fr-FR" sz="2800" dirty="0" smtClean="0">
                <a:latin typeface="Bell MT"/>
                <a:cs typeface="Bell MT"/>
              </a:rPr>
              <a:t>Le </a:t>
            </a:r>
            <a:r>
              <a:rPr lang="fr-FR" sz="2800" dirty="0">
                <a:latin typeface="Bell MT"/>
                <a:cs typeface="Bell MT"/>
              </a:rPr>
              <a:t>projet </a:t>
            </a:r>
            <a:r>
              <a:rPr lang="fr-FR" sz="2800" dirty="0" smtClean="0">
                <a:latin typeface="Bell MT"/>
                <a:cs typeface="Bell MT"/>
              </a:rPr>
              <a:t>Formation Recherche</a:t>
            </a:r>
            <a:endParaRPr lang="fr-FR" sz="2800" dirty="0">
              <a:latin typeface="Bell MT"/>
              <a:cs typeface="Bell MT"/>
            </a:endParaRPr>
          </a:p>
        </p:txBody>
      </p:sp>
      <p:sp>
        <p:nvSpPr>
          <p:cNvPr id="3" name="Espace réservé du contenu 2"/>
          <p:cNvSpPr>
            <a:spLocks noGrp="1"/>
          </p:cNvSpPr>
          <p:nvPr>
            <p:ph idx="1"/>
          </p:nvPr>
        </p:nvSpPr>
        <p:spPr>
          <a:xfrm>
            <a:off x="457200" y="2288620"/>
            <a:ext cx="8229600" cy="3837543"/>
          </a:xfrm>
        </p:spPr>
        <p:txBody>
          <a:bodyPr>
            <a:normAutofit lnSpcReduction="10000"/>
          </a:bodyPr>
          <a:lstStyle/>
          <a:p>
            <a:pPr algn="just"/>
            <a:endParaRPr lang="fr-FR" sz="2000" dirty="0">
              <a:latin typeface="Bell MT"/>
              <a:cs typeface="Bell MT"/>
            </a:endParaRPr>
          </a:p>
          <a:p>
            <a:pPr algn="just"/>
            <a:r>
              <a:rPr lang="fr-FR" sz="2400" dirty="0">
                <a:latin typeface="Bell MT"/>
                <a:cs typeface="Bell MT"/>
              </a:rPr>
              <a:t>Une rencontre entre professionnels et chercheurs, une combinaison entre un processus professionnel et un processus de recherche</a:t>
            </a:r>
          </a:p>
          <a:p>
            <a:pPr algn="just"/>
            <a:endParaRPr lang="fr-FR" sz="2400" dirty="0">
              <a:latin typeface="Bell MT"/>
              <a:cs typeface="Bell MT"/>
            </a:endParaRPr>
          </a:p>
          <a:p>
            <a:pPr algn="just"/>
            <a:r>
              <a:rPr lang="fr-FR" sz="2400" dirty="0">
                <a:latin typeface="Bell MT"/>
                <a:cs typeface="Bell MT"/>
              </a:rPr>
              <a:t>La construction d’une méthodologie contextualisée de collaboration franco-libanaise</a:t>
            </a:r>
          </a:p>
          <a:p>
            <a:pPr algn="just"/>
            <a:endParaRPr lang="fr-FR" sz="2400" dirty="0">
              <a:latin typeface="Bell MT"/>
              <a:cs typeface="Bell MT"/>
            </a:endParaRPr>
          </a:p>
          <a:p>
            <a:pPr algn="just"/>
            <a:r>
              <a:rPr lang="fr-FR" sz="2400" dirty="0">
                <a:latin typeface="Bell MT"/>
                <a:cs typeface="Bell MT"/>
              </a:rPr>
              <a:t>Le développement d’une </a:t>
            </a:r>
            <a:r>
              <a:rPr lang="fr-FR" sz="2400" dirty="0" err="1">
                <a:latin typeface="Bell MT"/>
                <a:cs typeface="Bell MT"/>
              </a:rPr>
              <a:t>alteraction</a:t>
            </a:r>
            <a:r>
              <a:rPr lang="fr-FR" sz="2400" dirty="0">
                <a:latin typeface="Bell MT"/>
                <a:cs typeface="Bell MT"/>
              </a:rPr>
              <a:t> entre chercheurs et acteurs </a:t>
            </a:r>
          </a:p>
        </p:txBody>
      </p:sp>
      <p:pic>
        <p:nvPicPr>
          <p:cNvPr id="4" name="Image 3" descr="C:\Users\TOSH\Downloads\image003.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23135" y="274638"/>
            <a:ext cx="788229" cy="527609"/>
          </a:xfrm>
          <a:prstGeom prst="rect">
            <a:avLst/>
          </a:prstGeom>
          <a:noFill/>
          <a:ln w="9525">
            <a:noFill/>
            <a:miter lim="800000"/>
            <a:headEnd/>
            <a:tailEnd/>
          </a:ln>
        </p:spPr>
      </p:pic>
      <p:pic>
        <p:nvPicPr>
          <p:cNvPr id="5" name="Picture 5"/>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13566" y="99391"/>
            <a:ext cx="633122" cy="625930"/>
          </a:xfrm>
          <a:prstGeom prst="rect">
            <a:avLst/>
          </a:prstGeom>
          <a:noFill/>
          <a:ln w="9525">
            <a:noFill/>
            <a:miter lim="800000"/>
            <a:headEnd/>
            <a:tailEnd/>
          </a:ln>
          <a:effectLst/>
        </p:spPr>
      </p:pic>
      <p:pic>
        <p:nvPicPr>
          <p:cNvPr id="6" name="Picture 6"/>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0427" y="143339"/>
            <a:ext cx="972877" cy="572417"/>
          </a:xfrm>
          <a:prstGeom prst="rect">
            <a:avLst/>
          </a:prstGeom>
          <a:noFill/>
          <a:ln w="9525">
            <a:noFill/>
            <a:miter lim="800000"/>
            <a:headEnd/>
            <a:tailEnd/>
          </a:ln>
          <a:effectLst/>
        </p:spPr>
      </p:pic>
      <p:pic>
        <p:nvPicPr>
          <p:cNvPr id="7" name="Image 6" descr="Capture d’écran 2017-05-26 à 00.03.01.png"/>
          <p:cNvPicPr>
            <a:picLocks noChangeAspect="1"/>
          </p:cNvPicPr>
          <p:nvPr/>
        </p:nvPicPr>
        <p:blipFill rotWithShape="1">
          <a:blip r:embed="rId5">
            <a:extLst>
              <a:ext uri="{28A0092B-C50C-407E-A947-70E740481C1C}">
                <a14:useLocalDpi xmlns:a14="http://schemas.microsoft.com/office/drawing/2010/main" val="0"/>
              </a:ext>
            </a:extLst>
          </a:blip>
          <a:srcRect l="9705" t="7651" r="6096"/>
          <a:stretch/>
        </p:blipFill>
        <p:spPr>
          <a:xfrm>
            <a:off x="2217907" y="139239"/>
            <a:ext cx="1175135" cy="757388"/>
          </a:xfrm>
          <a:prstGeom prst="rect">
            <a:avLst/>
          </a:prstGeom>
        </p:spPr>
      </p:pic>
    </p:spTree>
    <p:extLst>
      <p:ext uri="{BB962C8B-B14F-4D97-AF65-F5344CB8AC3E}">
        <p14:creationId xmlns:p14="http://schemas.microsoft.com/office/powerpoint/2010/main" val="28687243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71370" y="1072695"/>
            <a:ext cx="8229600" cy="736600"/>
          </a:xfrm>
        </p:spPr>
        <p:txBody>
          <a:bodyPr>
            <a:normAutofit fontScale="90000"/>
          </a:bodyPr>
          <a:lstStyle/>
          <a:p>
            <a:r>
              <a:rPr lang="fr-FR" sz="3100" dirty="0">
                <a:solidFill>
                  <a:srgbClr val="3366FF"/>
                </a:solidFill>
                <a:latin typeface="Bell MT"/>
                <a:cs typeface="Bell MT"/>
              </a:rPr>
              <a:t>Cadre de la mission 1 et recherche associée</a:t>
            </a:r>
            <a:r>
              <a:rPr lang="fr-FR" dirty="0">
                <a:latin typeface="Bell MT"/>
                <a:cs typeface="Bell MT"/>
              </a:rPr>
              <a:t/>
            </a:r>
            <a:br>
              <a:rPr lang="fr-FR" dirty="0">
                <a:latin typeface="Bell MT"/>
                <a:cs typeface="Bell MT"/>
              </a:rPr>
            </a:br>
            <a:endParaRPr lang="fr-FR" dirty="0">
              <a:latin typeface="Bell MT"/>
              <a:cs typeface="Bell MT"/>
            </a:endParaRPr>
          </a:p>
        </p:txBody>
      </p:sp>
      <p:sp>
        <p:nvSpPr>
          <p:cNvPr id="3" name="Espace réservé du contenu 2"/>
          <p:cNvSpPr>
            <a:spLocks noGrp="1"/>
          </p:cNvSpPr>
          <p:nvPr>
            <p:ph idx="1"/>
          </p:nvPr>
        </p:nvSpPr>
        <p:spPr>
          <a:xfrm>
            <a:off x="1238388" y="1394098"/>
            <a:ext cx="7905612" cy="4802874"/>
          </a:xfrm>
        </p:spPr>
        <p:txBody>
          <a:bodyPr>
            <a:noAutofit/>
          </a:bodyPr>
          <a:lstStyle/>
          <a:p>
            <a:pPr marL="0" indent="0">
              <a:buNone/>
            </a:pPr>
            <a:r>
              <a:rPr lang="fr-FR" sz="2000" b="1" dirty="0">
                <a:latin typeface="Bell MT"/>
                <a:cs typeface="Bell MT"/>
              </a:rPr>
              <a:t>Participants </a:t>
            </a:r>
          </a:p>
          <a:p>
            <a:pPr>
              <a:buFontTx/>
              <a:buChar char="-"/>
            </a:pPr>
            <a:r>
              <a:rPr lang="fr-FR" sz="1600" dirty="0">
                <a:latin typeface="Bell MT"/>
                <a:cs typeface="Bell MT"/>
              </a:rPr>
              <a:t>Formateurs expérimentés volontaires du CRDP, </a:t>
            </a:r>
          </a:p>
          <a:p>
            <a:pPr>
              <a:buFontTx/>
              <a:buChar char="-"/>
            </a:pPr>
            <a:r>
              <a:rPr lang="fr-FR" sz="1600" dirty="0">
                <a:latin typeface="Bell MT"/>
                <a:cs typeface="Bell MT"/>
              </a:rPr>
              <a:t>Equipe de recherche du CRDP (Suzanne </a:t>
            </a:r>
            <a:r>
              <a:rPr lang="fr-FR" sz="1600" dirty="0" err="1">
                <a:latin typeface="Bell MT"/>
                <a:cs typeface="Bell MT"/>
              </a:rPr>
              <a:t>Abourjeili</a:t>
            </a:r>
            <a:r>
              <a:rPr lang="fr-FR" sz="1600" dirty="0">
                <a:latin typeface="Bell MT"/>
                <a:cs typeface="Bell MT"/>
              </a:rPr>
              <a:t>, </a:t>
            </a:r>
            <a:r>
              <a:rPr lang="fr-FR" sz="1600" dirty="0" err="1">
                <a:latin typeface="Bell MT"/>
                <a:cs typeface="Bell MT"/>
              </a:rPr>
              <a:t>Guitta</a:t>
            </a:r>
            <a:r>
              <a:rPr lang="fr-FR" sz="1600" dirty="0">
                <a:latin typeface="Bell MT"/>
                <a:cs typeface="Bell MT"/>
              </a:rPr>
              <a:t> Hanna…),</a:t>
            </a:r>
          </a:p>
          <a:p>
            <a:pPr>
              <a:buFontTx/>
              <a:buChar char="-"/>
            </a:pPr>
            <a:r>
              <a:rPr lang="fr-FR" sz="1600" dirty="0">
                <a:latin typeface="Bell MT"/>
                <a:cs typeface="Bell MT"/>
              </a:rPr>
              <a:t>Responsables administratifs du CRDP </a:t>
            </a:r>
          </a:p>
          <a:p>
            <a:pPr>
              <a:buFontTx/>
              <a:buChar char="-"/>
            </a:pPr>
            <a:r>
              <a:rPr lang="fr-FR" sz="1600" dirty="0" err="1" smtClean="0">
                <a:latin typeface="Bell MT"/>
                <a:cs typeface="Bell MT"/>
              </a:rPr>
              <a:t>LéA</a:t>
            </a:r>
            <a:r>
              <a:rPr lang="fr-FR" sz="1600" dirty="0" smtClean="0">
                <a:latin typeface="Bell MT"/>
                <a:cs typeface="Bell MT"/>
              </a:rPr>
              <a:t> Triolet Sylvie </a:t>
            </a:r>
            <a:r>
              <a:rPr lang="fr-FR" sz="1600" dirty="0" err="1">
                <a:latin typeface="Bell MT"/>
                <a:cs typeface="Bell MT"/>
              </a:rPr>
              <a:t>Moussay</a:t>
            </a:r>
            <a:r>
              <a:rPr lang="fr-FR" sz="1600" dirty="0" smtClean="0">
                <a:latin typeface="Bell MT"/>
                <a:cs typeface="Bell MT"/>
              </a:rPr>
              <a:t>, chercheuse et Samia </a:t>
            </a:r>
            <a:r>
              <a:rPr lang="fr-FR" sz="1600" dirty="0" err="1" smtClean="0">
                <a:latin typeface="Bell MT"/>
                <a:cs typeface="Bell MT"/>
              </a:rPr>
              <a:t>Aknouche</a:t>
            </a:r>
            <a:r>
              <a:rPr lang="fr-FR" sz="1600" dirty="0" smtClean="0">
                <a:latin typeface="Bell MT"/>
                <a:cs typeface="Bell MT"/>
              </a:rPr>
              <a:t> </a:t>
            </a:r>
            <a:endParaRPr lang="fr-FR" sz="1600" dirty="0">
              <a:latin typeface="Bell MT"/>
              <a:cs typeface="Bell MT"/>
            </a:endParaRPr>
          </a:p>
          <a:p>
            <a:pPr marL="0" indent="0" algn="just">
              <a:buNone/>
            </a:pPr>
            <a:endParaRPr lang="fr-FR" sz="2400" dirty="0">
              <a:latin typeface="Bell MT"/>
              <a:cs typeface="Bell MT"/>
            </a:endParaRPr>
          </a:p>
          <a:p>
            <a:pPr marL="0" indent="0" algn="just">
              <a:buNone/>
            </a:pPr>
            <a:r>
              <a:rPr lang="fr-FR" sz="2000" b="1" dirty="0">
                <a:latin typeface="Bell MT"/>
                <a:cs typeface="Bell MT"/>
              </a:rPr>
              <a:t>Etapes de la mission 1</a:t>
            </a:r>
            <a:r>
              <a:rPr lang="fr-FR" sz="2000" dirty="0">
                <a:latin typeface="Bell MT"/>
                <a:cs typeface="Bell MT"/>
              </a:rPr>
              <a:t>  </a:t>
            </a:r>
          </a:p>
          <a:p>
            <a:pPr marL="0" indent="0" algn="just">
              <a:buNone/>
            </a:pPr>
            <a:r>
              <a:rPr lang="fr-FR" sz="2000" dirty="0">
                <a:latin typeface="Bell MT"/>
                <a:cs typeface="Bell MT"/>
              </a:rPr>
              <a:t>Formation/2 jours (apports conceptuels et méthodologiques sur l’analyse de l’activité )</a:t>
            </a:r>
          </a:p>
          <a:p>
            <a:pPr marL="0" indent="0" algn="just">
              <a:buNone/>
            </a:pPr>
            <a:endParaRPr lang="fr-FR" sz="2400" dirty="0">
              <a:latin typeface="Bell MT"/>
              <a:cs typeface="Bell MT"/>
            </a:endParaRPr>
          </a:p>
          <a:p>
            <a:pPr marL="0" indent="0" algn="just">
              <a:buNone/>
            </a:pPr>
            <a:r>
              <a:rPr lang="fr-FR" sz="2000" b="1" dirty="0">
                <a:latin typeface="Bell MT"/>
                <a:cs typeface="Bell MT"/>
              </a:rPr>
              <a:t>Objectif de la recherche</a:t>
            </a:r>
          </a:p>
          <a:p>
            <a:pPr marL="0" indent="0" algn="just">
              <a:buNone/>
            </a:pPr>
            <a:r>
              <a:rPr lang="fr-FR" sz="2000" dirty="0">
                <a:latin typeface="Bell MT"/>
                <a:cs typeface="Bell MT"/>
              </a:rPr>
              <a:t>Mesurer les effets de la formation sur le développement de l’activité des formateurs </a:t>
            </a:r>
          </a:p>
          <a:p>
            <a:pPr marL="0" indent="0" algn="just">
              <a:buNone/>
            </a:pPr>
            <a:endParaRPr lang="fr-FR" sz="2400" dirty="0">
              <a:latin typeface="Bell MT"/>
              <a:cs typeface="Bell MT"/>
            </a:endParaRPr>
          </a:p>
          <a:p>
            <a:pPr marL="0" indent="0">
              <a:buNone/>
            </a:pPr>
            <a:endParaRPr lang="fr-FR" sz="2400" dirty="0"/>
          </a:p>
        </p:txBody>
      </p:sp>
      <p:pic>
        <p:nvPicPr>
          <p:cNvPr id="6" name="Picture 6"/>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1829" y="232865"/>
            <a:ext cx="972877" cy="572417"/>
          </a:xfrm>
          <a:prstGeom prst="rect">
            <a:avLst/>
          </a:prstGeom>
          <a:noFill/>
          <a:ln w="9525">
            <a:noFill/>
            <a:miter lim="800000"/>
            <a:headEnd/>
            <a:tailEnd/>
          </a:ln>
          <a:effectLst/>
        </p:spPr>
      </p:pic>
      <p:pic>
        <p:nvPicPr>
          <p:cNvPr id="5" name="Picture 5"/>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66587" y="223214"/>
            <a:ext cx="633122" cy="625930"/>
          </a:xfrm>
          <a:prstGeom prst="rect">
            <a:avLst/>
          </a:prstGeom>
          <a:noFill/>
          <a:ln w="9525">
            <a:noFill/>
            <a:miter lim="800000"/>
            <a:headEnd/>
            <a:tailEnd/>
          </a:ln>
          <a:effectLst/>
        </p:spPr>
      </p:pic>
      <p:pic>
        <p:nvPicPr>
          <p:cNvPr id="7" name="Image 6" descr="C:\Users\TOSH\Downloads\image003.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23135" y="274638"/>
            <a:ext cx="788229" cy="527609"/>
          </a:xfrm>
          <a:prstGeom prst="rect">
            <a:avLst/>
          </a:prstGeom>
          <a:noFill/>
          <a:ln w="9525">
            <a:noFill/>
            <a:miter lim="800000"/>
            <a:headEnd/>
            <a:tailEnd/>
          </a:ln>
        </p:spPr>
      </p:pic>
      <p:pic>
        <p:nvPicPr>
          <p:cNvPr id="8" name="Image 7" descr="Capture d’écran 2017-05-26 à 00.03.01.png"/>
          <p:cNvPicPr>
            <a:picLocks noChangeAspect="1"/>
          </p:cNvPicPr>
          <p:nvPr/>
        </p:nvPicPr>
        <p:blipFill rotWithShape="1">
          <a:blip r:embed="rId5">
            <a:extLst>
              <a:ext uri="{28A0092B-C50C-407E-A947-70E740481C1C}">
                <a14:useLocalDpi xmlns:a14="http://schemas.microsoft.com/office/drawing/2010/main" val="0"/>
              </a:ext>
            </a:extLst>
          </a:blip>
          <a:srcRect l="9705" t="7651" r="6096"/>
          <a:stretch/>
        </p:blipFill>
        <p:spPr>
          <a:xfrm>
            <a:off x="2017198" y="140379"/>
            <a:ext cx="1175135" cy="757388"/>
          </a:xfrm>
          <a:prstGeom prst="rect">
            <a:avLst/>
          </a:prstGeom>
        </p:spPr>
      </p:pic>
    </p:spTree>
    <p:extLst>
      <p:ext uri="{BB962C8B-B14F-4D97-AF65-F5344CB8AC3E}">
        <p14:creationId xmlns:p14="http://schemas.microsoft.com/office/powerpoint/2010/main" val="816970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1764" y="802247"/>
            <a:ext cx="8229600" cy="762331"/>
          </a:xfrm>
        </p:spPr>
        <p:txBody>
          <a:bodyPr>
            <a:normAutofit/>
          </a:bodyPr>
          <a:lstStyle/>
          <a:p>
            <a:r>
              <a:rPr lang="fr-FR" sz="2200" dirty="0">
                <a:solidFill>
                  <a:srgbClr val="3366FF"/>
                </a:solidFill>
                <a:latin typeface="Bell MT"/>
                <a:cs typeface="Bell MT"/>
              </a:rPr>
              <a:t>Etape de la mission 1 : </a:t>
            </a:r>
            <a:r>
              <a:rPr lang="fr-FR" sz="2000" dirty="0">
                <a:solidFill>
                  <a:srgbClr val="3366FF"/>
                </a:solidFill>
              </a:rPr>
              <a:t>mise en place d’une formation  </a:t>
            </a:r>
            <a:r>
              <a:rPr lang="fr-FR" sz="2000" dirty="0">
                <a:solidFill>
                  <a:srgbClr val="3366FF"/>
                </a:solidFill>
                <a:latin typeface="Bell MT"/>
                <a:cs typeface="Bell MT"/>
              </a:rPr>
              <a:t/>
            </a:r>
            <a:br>
              <a:rPr lang="fr-FR" sz="2000" dirty="0">
                <a:solidFill>
                  <a:srgbClr val="3366FF"/>
                </a:solidFill>
                <a:latin typeface="Bell MT"/>
                <a:cs typeface="Bell MT"/>
              </a:rPr>
            </a:br>
            <a:endParaRPr lang="fr-FR" sz="2000" dirty="0">
              <a:solidFill>
                <a:srgbClr val="3366FF"/>
              </a:solidFill>
              <a:latin typeface="Bell MT"/>
              <a:cs typeface="Bell MT"/>
            </a:endParaRPr>
          </a:p>
        </p:txBody>
      </p:sp>
      <p:pic>
        <p:nvPicPr>
          <p:cNvPr id="4" name="Espace réservé du contenu 3" descr="Capture d’écran 2017-05-24 à 18.46.02.png"/>
          <p:cNvPicPr>
            <a:picLocks noGrp="1" noChangeAspect="1"/>
          </p:cNvPicPr>
          <p:nvPr>
            <p:ph idx="1"/>
          </p:nvPr>
        </p:nvPicPr>
        <p:blipFill rotWithShape="1">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l="-1393" t="2472" r="-424"/>
          <a:stretch/>
        </p:blipFill>
        <p:spPr>
          <a:xfrm>
            <a:off x="2923015" y="1335742"/>
            <a:ext cx="3065333" cy="4702831"/>
          </a:xfrm>
        </p:spPr>
      </p:pic>
      <p:pic>
        <p:nvPicPr>
          <p:cNvPr id="5" name="Picture 6"/>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6000" y="351278"/>
            <a:ext cx="896244" cy="555698"/>
          </a:xfrm>
          <a:prstGeom prst="rect">
            <a:avLst/>
          </a:prstGeom>
          <a:noFill/>
          <a:ln w="9525">
            <a:noFill/>
            <a:miter lim="800000"/>
            <a:headEnd/>
            <a:tailEnd/>
          </a:ln>
          <a:effectLst/>
        </p:spPr>
      </p:pic>
      <p:pic>
        <p:nvPicPr>
          <p:cNvPr id="6" name="Image 5" descr="C:\Users\TOSH\Downloads\image003.pn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123135" y="274638"/>
            <a:ext cx="788229" cy="527609"/>
          </a:xfrm>
          <a:prstGeom prst="rect">
            <a:avLst/>
          </a:prstGeom>
          <a:noFill/>
          <a:ln w="9525">
            <a:noFill/>
            <a:miter lim="800000"/>
            <a:headEnd/>
            <a:tailEnd/>
          </a:ln>
        </p:spPr>
      </p:pic>
      <p:pic>
        <p:nvPicPr>
          <p:cNvPr id="7" name="Picture 5"/>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261447" y="273603"/>
            <a:ext cx="633122" cy="625930"/>
          </a:xfrm>
          <a:prstGeom prst="rect">
            <a:avLst/>
          </a:prstGeom>
          <a:noFill/>
          <a:ln w="9525">
            <a:noFill/>
            <a:miter lim="800000"/>
            <a:headEnd/>
            <a:tailEnd/>
          </a:ln>
          <a:effectLst/>
        </p:spPr>
      </p:pic>
      <p:pic>
        <p:nvPicPr>
          <p:cNvPr id="8" name="Image 7" descr="Capture d’écran 2017-05-26 à 00.03.01.png"/>
          <p:cNvPicPr>
            <a:picLocks noChangeAspect="1"/>
          </p:cNvPicPr>
          <p:nvPr/>
        </p:nvPicPr>
        <p:blipFill rotWithShape="1">
          <a:blip r:embed="rId7">
            <a:extLst>
              <a:ext uri="{28A0092B-C50C-407E-A947-70E740481C1C}">
                <a14:useLocalDpi xmlns:a14="http://schemas.microsoft.com/office/drawing/2010/main" val="0"/>
              </a:ext>
            </a:extLst>
          </a:blip>
          <a:srcRect l="9705" t="7651" r="6096"/>
          <a:stretch/>
        </p:blipFill>
        <p:spPr>
          <a:xfrm>
            <a:off x="2169268" y="223152"/>
            <a:ext cx="1175135" cy="757388"/>
          </a:xfrm>
          <a:prstGeom prst="rect">
            <a:avLst/>
          </a:prstGeom>
        </p:spPr>
      </p:pic>
    </p:spTree>
    <p:extLst>
      <p:ext uri="{BB962C8B-B14F-4D97-AF65-F5344CB8AC3E}">
        <p14:creationId xmlns:p14="http://schemas.microsoft.com/office/powerpoint/2010/main" val="848131901"/>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722</TotalTime>
  <Words>442</Words>
  <Application>Microsoft Macintosh PowerPoint</Application>
  <PresentationFormat>Présentation à l'écran (4:3)</PresentationFormat>
  <Paragraphs>95</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Thème Office</vt:lpstr>
      <vt:lpstr>   L’intervention du LéA Triolet au Liban   Une réponse à une demande institutionnelle et scientifique   </vt:lpstr>
      <vt:lpstr>Introduction</vt:lpstr>
      <vt:lpstr>Commande adressée au LéA Triolet    </vt:lpstr>
      <vt:lpstr>L’expérience du LéA Triolet </vt:lpstr>
      <vt:lpstr>L’expérience du LéA Triolet </vt:lpstr>
      <vt:lpstr>Objectifs de la collaboration  LéA Triolet – CRDP libanais</vt:lpstr>
      <vt:lpstr> Le projet Formation Recherche</vt:lpstr>
      <vt:lpstr>Cadre de la mission 1 et recherche associée </vt:lpstr>
      <vt:lpstr>Etape de la mission 1 : mise en place d’une formation   </vt:lpstr>
      <vt:lpstr>         Questions identifiées           pour le projet Formation-Recherche</vt:lpstr>
      <vt:lpstr>Conclusion Un projet Formation- Recherche</vt:lpstr>
      <vt:lpstr> Merci de votre attention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LéATriolet</dc:title>
  <dc:creator>samia</dc:creator>
  <cp:lastModifiedBy>S. M.</cp:lastModifiedBy>
  <cp:revision>36</cp:revision>
  <dcterms:created xsi:type="dcterms:W3CDTF">2017-05-08T19:45:17Z</dcterms:created>
  <dcterms:modified xsi:type="dcterms:W3CDTF">2017-06-13T12:31:17Z</dcterms:modified>
</cp:coreProperties>
</file>