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8" r:id="rId3"/>
    <p:sldId id="372" r:id="rId4"/>
    <p:sldId id="312" r:id="rId5"/>
    <p:sldId id="355" r:id="rId6"/>
    <p:sldId id="373" r:id="rId7"/>
    <p:sldId id="374" r:id="rId8"/>
    <p:sldId id="371" r:id="rId9"/>
    <p:sldId id="354" r:id="rId10"/>
    <p:sldId id="306" r:id="rId11"/>
    <p:sldId id="376" r:id="rId12"/>
    <p:sldId id="333" r:id="rId13"/>
    <p:sldId id="377" r:id="rId14"/>
    <p:sldId id="367" r:id="rId15"/>
    <p:sldId id="362" r:id="rId16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E89F"/>
    <a:srgbClr val="0000CC"/>
    <a:srgbClr val="67A9EB"/>
    <a:srgbClr val="4294E6"/>
    <a:srgbClr val="29A3FF"/>
    <a:srgbClr val="E36406"/>
    <a:srgbClr val="996633"/>
    <a:srgbClr val="EEEAF2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5" d="100"/>
          <a:sy n="75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CBA78-B8D9-4856-8BC4-86D7563C982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3891C22-BB68-4C41-A197-3AE07D16E1D6}">
      <dgm:prSet phldrT="[Texte]" custT="1"/>
      <dgm:spPr>
        <a:xfrm>
          <a:off x="0" y="769824"/>
          <a:ext cx="2028131" cy="1241650"/>
        </a:xfrm>
        <a:noFill/>
        <a:ln w="44450" cap="flat" cmpd="sng" algn="ctr">
          <a:solidFill>
            <a:srgbClr val="7030A0"/>
          </a:solidFill>
          <a:prstDash val="solid"/>
        </a:ln>
        <a:effectLst/>
      </dgm:spPr>
      <dgm:t>
        <a:bodyPr/>
        <a:lstStyle/>
        <a:p>
          <a:pPr>
            <a:spcAft>
              <a:spcPts val="600"/>
            </a:spcAft>
          </a:pPr>
          <a:r>
            <a:rPr lang="fr-FR" sz="20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OCTOBRE (P1)</a:t>
          </a:r>
        </a:p>
        <a:p>
          <a:pPr>
            <a:spcAft>
              <a:spcPts val="600"/>
            </a:spcAft>
          </a:pPr>
          <a:r>
            <a:rPr lang="fr-FR" sz="1800" b="0" i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Entretiens exploratoires pour contractualiser la collaboration </a:t>
          </a:r>
          <a:endParaRPr lang="fr-FR" sz="1800" b="0" i="1" dirty="0" smtClean="0">
            <a:solidFill>
              <a:srgbClr val="7030A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fr-FR" sz="18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REDACTION </a:t>
          </a:r>
          <a:r>
            <a:rPr lang="fr-FR" sz="1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d'une charte commune</a:t>
          </a:r>
        </a:p>
      </dgm:t>
    </dgm:pt>
    <dgm:pt modelId="{E295171F-941F-4D43-B52A-40BA1E9D08D0}" type="parTrans" cxnId="{4AD6BA02-5B02-4FEE-8E64-42FCF106CC18}">
      <dgm:prSet/>
      <dgm:spPr/>
      <dgm:t>
        <a:bodyPr/>
        <a:lstStyle/>
        <a:p>
          <a:endParaRPr lang="fr-FR"/>
        </a:p>
      </dgm:t>
    </dgm:pt>
    <dgm:pt modelId="{F7AF6C62-400C-4922-A9D0-47784628BA06}" type="sibTrans" cxnId="{4AD6BA02-5B02-4FEE-8E64-42FCF106CC18}">
      <dgm:prSet/>
      <dgm:spPr/>
      <dgm:t>
        <a:bodyPr/>
        <a:lstStyle/>
        <a:p>
          <a:endParaRPr lang="fr-FR"/>
        </a:p>
      </dgm:t>
    </dgm:pt>
    <dgm:pt modelId="{F5E96665-764B-4FAA-9663-9301DB7275A5}">
      <dgm:prSet phldrT="[Texte]" custT="1"/>
      <dgm:spPr>
        <a:xfrm>
          <a:off x="2060003" y="794656"/>
          <a:ext cx="2028131" cy="1225095"/>
        </a:xfrm>
        <a:noFill/>
        <a:ln w="50800" cap="flat" cmpd="sng" algn="ctr">
          <a:solidFill>
            <a:srgbClr val="FF6600"/>
          </a:solidFill>
          <a:prstDash val="solid"/>
        </a:ln>
        <a:effectLst/>
      </dgm:spPr>
      <dgm:t>
        <a:bodyPr/>
        <a:lstStyle/>
        <a:p>
          <a:pPr>
            <a:spcAft>
              <a:spcPts val="600"/>
            </a:spcAft>
          </a:pPr>
          <a:r>
            <a:rPr lang="fr-FR" sz="2000" b="1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rPr>
            <a:t>NOVEMBRE-MI JUIN </a:t>
          </a:r>
          <a:r>
            <a:rPr lang="fr-FR" sz="2000" b="1" dirty="0" smtClean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rPr>
            <a:t>(</a:t>
          </a:r>
          <a:r>
            <a:rPr lang="fr-FR" sz="2000" b="1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rPr>
            <a:t>P2 à P6)</a:t>
          </a:r>
          <a:r>
            <a:rPr lang="fr-FR" sz="20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  <a:p>
          <a:pPr>
            <a:spcAft>
              <a:spcPts val="600"/>
            </a:spcAft>
          </a:pPr>
          <a:r>
            <a:rPr lang="fr-FR" sz="1800" i="1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rPr>
            <a:t>5 périodes de travail   </a:t>
          </a:r>
          <a:endParaRPr lang="fr-FR" sz="1800" i="1" dirty="0" smtClean="0">
            <a:solidFill>
              <a:srgbClr val="FF66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fr-FR" sz="18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OBSERVATION </a:t>
          </a:r>
          <a:r>
            <a:rPr lang="fr-FR" sz="1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d'une </a:t>
          </a:r>
          <a:r>
            <a:rPr lang="fr-FR" sz="18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1/2journée  </a:t>
          </a:r>
          <a:r>
            <a:rPr lang="fr-FR" sz="1800" b="1" i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puis </a:t>
          </a:r>
          <a:r>
            <a:rPr lang="fr-FR" sz="18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ENTRETIENS : individuel-à </a:t>
          </a:r>
          <a:r>
            <a:rPr lang="fr-FR" sz="1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3-collectif </a:t>
          </a:r>
        </a:p>
      </dgm:t>
    </dgm:pt>
    <dgm:pt modelId="{F1F36A47-4A24-4E32-9C5E-A5DFFBDA2663}" type="parTrans" cxnId="{4C6DC38C-8825-4E9D-8E0C-67AC1371CF86}">
      <dgm:prSet/>
      <dgm:spPr/>
      <dgm:t>
        <a:bodyPr/>
        <a:lstStyle/>
        <a:p>
          <a:endParaRPr lang="fr-FR"/>
        </a:p>
      </dgm:t>
    </dgm:pt>
    <dgm:pt modelId="{30227BF8-DD87-4CEF-B1E8-69A8C94AA7A2}" type="sibTrans" cxnId="{4C6DC38C-8825-4E9D-8E0C-67AC1371CF86}">
      <dgm:prSet/>
      <dgm:spPr/>
      <dgm:t>
        <a:bodyPr/>
        <a:lstStyle/>
        <a:p>
          <a:endParaRPr lang="fr-FR"/>
        </a:p>
      </dgm:t>
    </dgm:pt>
    <dgm:pt modelId="{BF10B143-0807-47C3-B324-9FA4D7654868}">
      <dgm:prSet phldrT="[Texte]" custT="1"/>
      <dgm:spPr>
        <a:xfrm>
          <a:off x="4114883" y="811210"/>
          <a:ext cx="1974162" cy="1258204"/>
        </a:xfrm>
        <a:noFill/>
        <a:ln w="38100" cap="flat" cmpd="sng" algn="ctr">
          <a:solidFill>
            <a:schemeClr val="accent2"/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fr-FR" sz="2000" b="1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Fin JUIN </a:t>
          </a:r>
          <a:r>
            <a:rPr lang="fr-FR" sz="2000" b="1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–</a:t>
          </a:r>
        </a:p>
        <a:p>
          <a:pPr>
            <a:spcAft>
              <a:spcPts val="600"/>
            </a:spcAft>
          </a:pPr>
          <a:r>
            <a:rPr lang="fr-FR" sz="2000" b="1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Début </a:t>
          </a:r>
          <a:r>
            <a:rPr lang="fr-FR" sz="2000" b="1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JUILLET</a:t>
          </a:r>
        </a:p>
        <a:p>
          <a:pPr>
            <a:spcAft>
              <a:spcPts val="0"/>
            </a:spcAft>
          </a:pPr>
          <a:r>
            <a:rPr lang="fr-FR" sz="1800" i="1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Entretien final </a:t>
          </a:r>
          <a:endParaRPr lang="fr-FR" sz="1800" i="1" dirty="0" smtClean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>
            <a:spcAft>
              <a:spcPts val="600"/>
            </a:spcAft>
          </a:pPr>
          <a:r>
            <a:rPr lang="fr-FR" sz="1800" i="1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Année </a:t>
          </a:r>
          <a:r>
            <a:rPr lang="fr-FR" sz="1800" i="1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1 </a:t>
          </a:r>
        </a:p>
        <a:p>
          <a:pPr>
            <a:spcAft>
              <a:spcPct val="35000"/>
            </a:spcAft>
          </a:pPr>
          <a:r>
            <a:rPr lang="fr-FR" sz="1800" b="1" i="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Contractualisation </a:t>
          </a:r>
          <a:r>
            <a:rPr lang="fr-FR" sz="1800" b="1" i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pour 2017-2018 (charte Année 2)</a:t>
          </a:r>
        </a:p>
      </dgm:t>
    </dgm:pt>
    <dgm:pt modelId="{3DDACEA8-EB2C-4A11-B4E9-83FCC8698713}" type="sibTrans" cxnId="{F6B15882-5079-451B-8AB2-A9A3308144A6}">
      <dgm:prSet/>
      <dgm:spPr/>
      <dgm:t>
        <a:bodyPr/>
        <a:lstStyle/>
        <a:p>
          <a:endParaRPr lang="fr-FR"/>
        </a:p>
      </dgm:t>
    </dgm:pt>
    <dgm:pt modelId="{95A8B8BB-FF9A-4119-9A84-E664C6CCBFD1}" type="parTrans" cxnId="{F6B15882-5079-451B-8AB2-A9A3308144A6}">
      <dgm:prSet/>
      <dgm:spPr/>
      <dgm:t>
        <a:bodyPr/>
        <a:lstStyle/>
        <a:p>
          <a:endParaRPr lang="fr-FR"/>
        </a:p>
      </dgm:t>
    </dgm:pt>
    <dgm:pt modelId="{A820615E-4FEA-49FA-826F-D5DCE983E810}" type="pres">
      <dgm:prSet presAssocID="{74ACBA78-B8D9-4856-8BC4-86D7563C9822}" presName="CompostProcess" presStyleCnt="0">
        <dgm:presLayoutVars>
          <dgm:dir/>
          <dgm:resizeHandles val="exact"/>
        </dgm:presLayoutVars>
      </dgm:prSet>
      <dgm:spPr/>
    </dgm:pt>
    <dgm:pt modelId="{A0AE8FE0-B888-4D0B-B65F-8F1E28799192}" type="pres">
      <dgm:prSet presAssocID="{74ACBA78-B8D9-4856-8BC4-86D7563C9822}" presName="arrow" presStyleLbl="bgShp" presStyleIdx="0" presStyleCnt="1" custScaleX="117647" custLinFactNeighborX="-3368"/>
      <dgm:spPr>
        <a:xfrm>
          <a:off x="0" y="0"/>
          <a:ext cx="6591296" cy="2781300"/>
        </a:xfrm>
        <a:prstGeom prst="rightArrow">
          <a:avLst/>
        </a:prstGeom>
        <a:solidFill>
          <a:srgbClr val="FFFFCC"/>
        </a:solidFill>
        <a:ln>
          <a:noFill/>
        </a:ln>
        <a:effectLst/>
      </dgm:spPr>
    </dgm:pt>
    <dgm:pt modelId="{18B6D5A4-57A0-491F-AC27-C2A8ED6D34BD}" type="pres">
      <dgm:prSet presAssocID="{74ACBA78-B8D9-4856-8BC4-86D7563C9822}" presName="linearProcess" presStyleCnt="0"/>
      <dgm:spPr/>
    </dgm:pt>
    <dgm:pt modelId="{2C0BC6F6-8277-4603-B2D5-2EF4023841A6}" type="pres">
      <dgm:prSet presAssocID="{23891C22-BB68-4C41-A197-3AE07D16E1D6}" presName="textNode" presStyleLbl="node1" presStyleIdx="0" presStyleCnt="3" custScaleX="98849" custScaleY="123624" custLinFactNeighborX="-357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8718146-2EF1-41E0-84B3-CBD3D2DE4D67}" type="pres">
      <dgm:prSet presAssocID="{F7AF6C62-400C-4922-A9D0-47784628BA06}" presName="sibTrans" presStyleCnt="0"/>
      <dgm:spPr/>
    </dgm:pt>
    <dgm:pt modelId="{3B48DBAA-A17C-4A08-8B68-E8F3A95FD773}" type="pres">
      <dgm:prSet presAssocID="{F5E96665-764B-4FAA-9663-9301DB7275A5}" presName="textNode" presStyleLbl="node1" presStyleIdx="1" presStyleCnt="3" custScaleY="122773" custLinFactX="-2047" custLinFactNeighborX="-100000" custLinFactNeighborY="6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8FB88AE-BF8E-4B19-812D-3AFDA580CE23}" type="pres">
      <dgm:prSet presAssocID="{30227BF8-DD87-4CEF-B1E8-69A8C94AA7A2}" presName="sibTrans" presStyleCnt="0"/>
      <dgm:spPr/>
    </dgm:pt>
    <dgm:pt modelId="{0CDF7572-72C0-47E7-BA5E-C70DB9741F2F}" type="pres">
      <dgm:prSet presAssocID="{BF10B143-0807-47C3-B324-9FA4D7654868}" presName="textNode" presStyleLbl="node1" presStyleIdx="2" presStyleCnt="3" custScaleX="89690" custScaleY="121837" custLinFactX="-14118" custLinFactNeighborX="-100000" custLinFactNeighborY="2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627EFD93-3A79-464F-8BDE-C9D1124D6642}" type="presOf" srcId="{23891C22-BB68-4C41-A197-3AE07D16E1D6}" destId="{2C0BC6F6-8277-4603-B2D5-2EF4023841A6}" srcOrd="0" destOrd="0" presId="urn:microsoft.com/office/officeart/2005/8/layout/hProcess9"/>
    <dgm:cxn modelId="{4C6DC38C-8825-4E9D-8E0C-67AC1371CF86}" srcId="{74ACBA78-B8D9-4856-8BC4-86D7563C9822}" destId="{F5E96665-764B-4FAA-9663-9301DB7275A5}" srcOrd="1" destOrd="0" parTransId="{F1F36A47-4A24-4E32-9C5E-A5DFFBDA2663}" sibTransId="{30227BF8-DD87-4CEF-B1E8-69A8C94AA7A2}"/>
    <dgm:cxn modelId="{100910E0-FD9E-4531-9018-A52B6E67614E}" type="presOf" srcId="{74ACBA78-B8D9-4856-8BC4-86D7563C9822}" destId="{A820615E-4FEA-49FA-826F-D5DCE983E810}" srcOrd="0" destOrd="0" presId="urn:microsoft.com/office/officeart/2005/8/layout/hProcess9"/>
    <dgm:cxn modelId="{49B0D6F4-FF72-4ED7-9EB3-C12B982FCFAE}" type="presOf" srcId="{F5E96665-764B-4FAA-9663-9301DB7275A5}" destId="{3B48DBAA-A17C-4A08-8B68-E8F3A95FD773}" srcOrd="0" destOrd="0" presId="urn:microsoft.com/office/officeart/2005/8/layout/hProcess9"/>
    <dgm:cxn modelId="{4AD6BA02-5B02-4FEE-8E64-42FCF106CC18}" srcId="{74ACBA78-B8D9-4856-8BC4-86D7563C9822}" destId="{23891C22-BB68-4C41-A197-3AE07D16E1D6}" srcOrd="0" destOrd="0" parTransId="{E295171F-941F-4D43-B52A-40BA1E9D08D0}" sibTransId="{F7AF6C62-400C-4922-A9D0-47784628BA06}"/>
    <dgm:cxn modelId="{F6B15882-5079-451B-8AB2-A9A3308144A6}" srcId="{74ACBA78-B8D9-4856-8BC4-86D7563C9822}" destId="{BF10B143-0807-47C3-B324-9FA4D7654868}" srcOrd="2" destOrd="0" parTransId="{95A8B8BB-FF9A-4119-9A84-E664C6CCBFD1}" sibTransId="{3DDACEA8-EB2C-4A11-B4E9-83FCC8698713}"/>
    <dgm:cxn modelId="{3FF5EC1B-F9E3-413C-A690-2AE1C2F9C817}" type="presOf" srcId="{BF10B143-0807-47C3-B324-9FA4D7654868}" destId="{0CDF7572-72C0-47E7-BA5E-C70DB9741F2F}" srcOrd="0" destOrd="0" presId="urn:microsoft.com/office/officeart/2005/8/layout/hProcess9"/>
    <dgm:cxn modelId="{6D02FBA0-59E8-4D46-9F73-86318E0BB571}" type="presParOf" srcId="{A820615E-4FEA-49FA-826F-D5DCE983E810}" destId="{A0AE8FE0-B888-4D0B-B65F-8F1E28799192}" srcOrd="0" destOrd="0" presId="urn:microsoft.com/office/officeart/2005/8/layout/hProcess9"/>
    <dgm:cxn modelId="{A03418F6-BBC4-4802-936B-B2C9E1DEC03C}" type="presParOf" srcId="{A820615E-4FEA-49FA-826F-D5DCE983E810}" destId="{18B6D5A4-57A0-491F-AC27-C2A8ED6D34BD}" srcOrd="1" destOrd="0" presId="urn:microsoft.com/office/officeart/2005/8/layout/hProcess9"/>
    <dgm:cxn modelId="{44E5169B-64DC-4225-8EE2-D1F790F6852F}" type="presParOf" srcId="{18B6D5A4-57A0-491F-AC27-C2A8ED6D34BD}" destId="{2C0BC6F6-8277-4603-B2D5-2EF4023841A6}" srcOrd="0" destOrd="0" presId="urn:microsoft.com/office/officeart/2005/8/layout/hProcess9"/>
    <dgm:cxn modelId="{4E7F9A6A-3964-4696-8EAB-D7115AFF2414}" type="presParOf" srcId="{18B6D5A4-57A0-491F-AC27-C2A8ED6D34BD}" destId="{68718146-2EF1-41E0-84B3-CBD3D2DE4D67}" srcOrd="1" destOrd="0" presId="urn:microsoft.com/office/officeart/2005/8/layout/hProcess9"/>
    <dgm:cxn modelId="{7F070DA8-1BA0-44BD-95B1-5CFBCD3B6DE6}" type="presParOf" srcId="{18B6D5A4-57A0-491F-AC27-C2A8ED6D34BD}" destId="{3B48DBAA-A17C-4A08-8B68-E8F3A95FD773}" srcOrd="2" destOrd="0" presId="urn:microsoft.com/office/officeart/2005/8/layout/hProcess9"/>
    <dgm:cxn modelId="{EC595D76-67C1-43F1-AFEC-472E8B4AAFF2}" type="presParOf" srcId="{18B6D5A4-57A0-491F-AC27-C2A8ED6D34BD}" destId="{98FB88AE-BF8E-4B19-812D-3AFDA580CE23}" srcOrd="3" destOrd="0" presId="urn:microsoft.com/office/officeart/2005/8/layout/hProcess9"/>
    <dgm:cxn modelId="{C721C536-74D2-4D9F-A6C8-EA479DA4E9C1}" type="presParOf" srcId="{18B6D5A4-57A0-491F-AC27-C2A8ED6D34BD}" destId="{0CDF7572-72C0-47E7-BA5E-C70DB9741F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E8FE0-B888-4D0B-B65F-8F1E28799192}">
      <dsp:nvSpPr>
        <dsp:cNvPr id="0" name=""/>
        <dsp:cNvSpPr/>
      </dsp:nvSpPr>
      <dsp:spPr>
        <a:xfrm>
          <a:off x="0" y="0"/>
          <a:ext cx="8784971" cy="5040560"/>
        </a:xfrm>
        <a:prstGeom prst="rightArrow">
          <a:avLst/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BC6F6-8277-4603-B2D5-2EF4023841A6}">
      <dsp:nvSpPr>
        <dsp:cNvPr id="0" name=""/>
        <dsp:cNvSpPr/>
      </dsp:nvSpPr>
      <dsp:spPr>
        <a:xfrm>
          <a:off x="13237" y="1274011"/>
          <a:ext cx="2638750" cy="2492536"/>
        </a:xfrm>
        <a:prstGeom prst="roundRect">
          <a:avLst/>
        </a:prstGeom>
        <a:noFill/>
        <a:ln w="444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r-FR" sz="20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OCTOBRE (P1)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r-FR" sz="1800" b="0" i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rPr>
            <a:t>Entretiens exploratoires pour contractualiser la collaboration </a:t>
          </a:r>
          <a:endParaRPr lang="fr-FR" sz="1800" b="0" i="1" kern="1200" dirty="0" smtClean="0">
            <a:solidFill>
              <a:srgbClr val="7030A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REDACTION </a:t>
          </a:r>
          <a:r>
            <a:rPr lang="fr-FR" sz="18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d'une charte commune</a:t>
          </a:r>
        </a:p>
      </dsp:txBody>
      <dsp:txXfrm>
        <a:off x="134913" y="1395687"/>
        <a:ext cx="2395398" cy="2249184"/>
      </dsp:txXfrm>
    </dsp:sp>
    <dsp:sp modelId="{3B48DBAA-A17C-4A08-8B68-E8F3A95FD773}">
      <dsp:nvSpPr>
        <dsp:cNvPr id="0" name=""/>
        <dsp:cNvSpPr/>
      </dsp:nvSpPr>
      <dsp:spPr>
        <a:xfrm>
          <a:off x="2736293" y="1296139"/>
          <a:ext cx="2669476" cy="2475378"/>
        </a:xfrm>
        <a:prstGeom prst="roundRect">
          <a:avLst/>
        </a:prstGeom>
        <a:noFill/>
        <a:ln w="508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r-FR" sz="2000" b="1" kern="1200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rPr>
            <a:t>NOVEMBRE-MI JUIN </a:t>
          </a:r>
          <a:r>
            <a:rPr lang="fr-FR" sz="2000" b="1" kern="1200" dirty="0" smtClean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rPr>
            <a:t>(</a:t>
          </a:r>
          <a:r>
            <a:rPr lang="fr-FR" sz="2000" b="1" kern="1200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rPr>
            <a:t>P2 à P6)</a:t>
          </a:r>
          <a:r>
            <a:rPr lang="fr-FR" sz="2000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r-FR" sz="1800" i="1" kern="1200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rPr>
            <a:t>5 périodes de travail   </a:t>
          </a:r>
          <a:endParaRPr lang="fr-FR" sz="1800" i="1" kern="1200" dirty="0" smtClean="0">
            <a:solidFill>
              <a:srgbClr val="FF66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OBSERVATION </a:t>
          </a:r>
          <a:r>
            <a:rPr lang="fr-FR" sz="18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d'une </a:t>
          </a:r>
          <a:r>
            <a:rPr lang="fr-FR" sz="18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1/2journée  </a:t>
          </a:r>
          <a:r>
            <a:rPr lang="fr-FR" sz="1800" b="1" i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puis </a:t>
          </a:r>
          <a:r>
            <a:rPr lang="fr-FR" sz="18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ENTRETIENS : individuel-à </a:t>
          </a:r>
          <a:r>
            <a:rPr lang="fr-FR" sz="18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3-collectif </a:t>
          </a:r>
        </a:p>
      </dsp:txBody>
      <dsp:txXfrm>
        <a:off x="2857131" y="1416977"/>
        <a:ext cx="2427800" cy="2233702"/>
      </dsp:txXfrm>
    </dsp:sp>
    <dsp:sp modelId="{0CDF7572-72C0-47E7-BA5E-C70DB9741F2F}">
      <dsp:nvSpPr>
        <dsp:cNvPr id="0" name=""/>
        <dsp:cNvSpPr/>
      </dsp:nvSpPr>
      <dsp:spPr>
        <a:xfrm>
          <a:off x="5472598" y="1296139"/>
          <a:ext cx="2394253" cy="2456506"/>
        </a:xfrm>
        <a:prstGeom prst="roundRect">
          <a:avLst/>
        </a:prstGeom>
        <a:noFill/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2000" b="1" kern="1200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Fin JUIN </a:t>
          </a:r>
          <a:r>
            <a:rPr lang="fr-FR" sz="2000" b="1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–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r-FR" sz="2000" b="1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Début </a:t>
          </a:r>
          <a:r>
            <a:rPr lang="fr-FR" sz="2000" b="1" kern="1200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JUILLET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800" i="1" kern="1200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Entretien final </a:t>
          </a:r>
          <a:endParaRPr lang="fr-FR" sz="1800" i="1" kern="1200" dirty="0" smtClean="0">
            <a:solidFill>
              <a:schemeClr val="accent2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r-FR" sz="1800" i="1" kern="1200" dirty="0" smtClean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Année </a:t>
          </a:r>
          <a:r>
            <a:rPr lang="fr-FR" sz="1800" i="1" kern="1200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rPr>
            <a:t>1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Contractualisation </a:t>
          </a:r>
          <a:r>
            <a:rPr lang="fr-FR" sz="1800" b="1" i="0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pour 2017-2018 (charte Année 2)</a:t>
          </a:r>
        </a:p>
      </dsp:txBody>
      <dsp:txXfrm>
        <a:off x="5589476" y="1413017"/>
        <a:ext cx="2160497" cy="2222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03C99-0606-4EA6-B432-B191164659DD}" type="datetimeFigureOut">
              <a:rPr lang="fr-FR" smtClean="0"/>
              <a:pPr/>
              <a:t>03/06/2017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4C8DB-2C6C-4FB9-BBCC-A7E158A1C9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25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E0400-F6A9-48A3-8DB0-5E29F536EA40}" type="datetimeFigureOut">
              <a:rPr lang="fr-FR" smtClean="0"/>
              <a:pPr/>
              <a:t>03/06/2017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226AC-AAD4-470B-9345-8D9018AB54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226AC-AAD4-470B-9345-8D9018AB54A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9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 userDrawn="1"/>
        </p:nvSpPr>
        <p:spPr bwMode="auto">
          <a:xfrm>
            <a:off x="192382" y="6165304"/>
            <a:ext cx="8629650" cy="2381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18DD-BBEC-45DD-B0EF-16E11665217B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161C-DDB2-402C-9BAE-335B0D80C88A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1B0F-E413-49C7-A0AB-DFCF7657E4FD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5282-C2EB-4FFB-8E9D-37147164A309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573E-B7BF-4D99-90FC-4EDEBE7CD2FB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F40A-AA76-4143-80C4-F73123801D65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FA36-093F-4E18-A7FA-04E049528153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7E1E-C365-41DB-86F4-B0494A340CCF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60AE-4A53-4049-A789-4954151429A9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67B1-80D5-4213-AEF8-F13A5AC88492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F0D3-B87A-4222-B5D3-217B461C8335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E8BE78-9F3E-438D-8537-56E3E2AA5C39}" type="datetime1">
              <a:rPr lang="fr-FR" smtClean="0"/>
              <a:pPr/>
              <a:t>03/06/2017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b="1">
                <a:solidFill>
                  <a:srgbClr val="7030A0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485775" y="762323"/>
            <a:ext cx="8629650" cy="2381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44299" y="820847"/>
            <a:ext cx="7772400" cy="309634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R="0" lvl="1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LéA-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EvalNum</a:t>
            </a:r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b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Circonscription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 Montreuil-ÉSPÉ Créteil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N.Grapin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E.Mounier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N.Sayac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Présentation de l’AXE 4</a:t>
            </a:r>
            <a:b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Accompagner l’enseignant polyvalent à exercer un retour réflexif sur son activité évaluative au quotidien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Marion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Angélis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(PE)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 Delphine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Vicq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(PEMF)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Aline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Blanchouin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(P-ÉSPÉ Créteil,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Experice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fr-FR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400" b="1" u="sng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400" b="1" u="sng" cap="none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000" dirty="0" smtClean="0">
                <a:solidFill>
                  <a:schemeClr val="tx1"/>
                </a:solidFill>
              </a:rPr>
              <a:t/>
            </a:r>
            <a:br>
              <a:rPr lang="fr-FR" sz="2000" dirty="0" smtClean="0">
                <a:solidFill>
                  <a:schemeClr val="tx1"/>
                </a:solidFill>
              </a:rPr>
            </a:br>
            <a:endParaRPr lang="fr-FR" sz="14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89112" y="3717032"/>
            <a:ext cx="7056784" cy="23762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Plan </a:t>
            </a:r>
            <a:r>
              <a:rPr lang="fr-F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 démonstration </a:t>
            </a:r>
            <a:endParaRPr lang="fr-FR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/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Présentation du collectif et des enjeux de notre collaboration </a:t>
            </a:r>
          </a:p>
          <a:p>
            <a:pPr marL="0" lvl="1" algn="l"/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fr-FR" sz="2000" dirty="0">
                <a:solidFill>
                  <a:schemeClr val="tx1"/>
                </a:solidFill>
                <a:latin typeface="Times New Roman"/>
                <a:ea typeface="Calibri"/>
              </a:rPr>
              <a:t>Caractéristiques du dispositif de 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  <a:ea typeface="Calibri"/>
              </a:rPr>
              <a:t>collaboration</a:t>
            </a:r>
          </a:p>
          <a:p>
            <a:pPr marL="0" lvl="1" algn="l"/>
            <a:r>
              <a:rPr lang="fr-FR" sz="2000" b="1" dirty="0" smtClean="0">
                <a:solidFill>
                  <a:srgbClr val="7030A0"/>
                </a:solidFill>
                <a:latin typeface="Times New Roman"/>
                <a:ea typeface="Calibri"/>
              </a:rPr>
              <a:t>III-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  <a:ea typeface="Calibri"/>
              </a:rPr>
              <a:t>Le </a:t>
            </a:r>
            <a:r>
              <a:rPr lang="fr-FR" sz="2000" dirty="0">
                <a:solidFill>
                  <a:schemeClr val="tx1"/>
                </a:solidFill>
                <a:latin typeface="Times New Roman"/>
                <a:ea typeface="Calibri"/>
              </a:rPr>
              <a:t>dispositif 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  <a:ea typeface="Calibri"/>
              </a:rPr>
              <a:t>comme outil </a:t>
            </a:r>
            <a:r>
              <a:rPr lang="fr-FR" sz="2000" dirty="0">
                <a:solidFill>
                  <a:schemeClr val="tx1"/>
                </a:solidFill>
                <a:latin typeface="Times New Roman"/>
                <a:ea typeface="Calibri"/>
              </a:rPr>
              <a:t>pour « se former »… en interrogeant son activité évaluative au 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  <a:ea typeface="Calibri"/>
              </a:rPr>
              <a:t>quotidien</a:t>
            </a:r>
          </a:p>
          <a:p>
            <a:pPr marL="0" lvl="1" algn="l"/>
            <a:r>
              <a:rPr lang="fr-FR" sz="2000" b="1" dirty="0" smtClean="0">
                <a:solidFill>
                  <a:srgbClr val="7030A0"/>
                </a:solidFill>
                <a:latin typeface="Times New Roman"/>
              </a:rPr>
              <a:t>Conclusion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</a:rPr>
              <a:t> : limites et perspectives pour l’année prochaine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636" y="2149872"/>
            <a:ext cx="7428780" cy="158417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Mac HD:Users:francoismiranda:Desktop:Capture d’écran 2016-10-04 à 22.19.4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41" y="169843"/>
            <a:ext cx="976630" cy="7042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7" name="Image 6" descr="Mac HD:Users:francoismiranda:Desktop:Capture d’écran 2016-10-04 à 22.19.3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89" y="255702"/>
            <a:ext cx="1386840" cy="5324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72"/>
            <a:ext cx="2263944" cy="102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259200"/>
            <a:ext cx="8686800" cy="461665"/>
          </a:xfr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fr-FR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III- Le dispositif comme outil de formation </a:t>
            </a:r>
            <a:r>
              <a:rPr lang="fr-FR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endParaRPr lang="fr-FR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1683060" y="1412776"/>
            <a:ext cx="5907063" cy="466314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noFill/>
            <a:round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à coins arrondis 6"/>
          <p:cNvSpPr>
            <a:spLocks noChangeArrowheads="1"/>
          </p:cNvSpPr>
          <p:nvPr/>
        </p:nvSpPr>
        <p:spPr bwMode="auto">
          <a:xfrm>
            <a:off x="4653915" y="3533500"/>
            <a:ext cx="1980000" cy="104318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REGULER</a:t>
            </a:r>
            <a:endParaRPr lang="fr-FR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Différer/Etayer </a:t>
            </a:r>
            <a:endParaRPr lang="fr-FR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à coins arrondis 5"/>
          <p:cNvSpPr>
            <a:spLocks noChangeArrowheads="1"/>
          </p:cNvSpPr>
          <p:nvPr/>
        </p:nvSpPr>
        <p:spPr bwMode="auto">
          <a:xfrm>
            <a:off x="2524050" y="3533499"/>
            <a:ext cx="1980000" cy="111791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APPRECIER l’activité des élèves</a:t>
            </a:r>
            <a:endParaRPr lang="fr-FR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3263" y="2171245"/>
            <a:ext cx="3806656" cy="78994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Environnement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Matériel, Humain, Spatial, Temporel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Flèche courbée vers la droite 8"/>
          <p:cNvSpPr>
            <a:spLocks noChangeArrowheads="1"/>
          </p:cNvSpPr>
          <p:nvPr/>
        </p:nvSpPr>
        <p:spPr bwMode="auto">
          <a:xfrm rot="16200000" flipH="1" flipV="1">
            <a:off x="4321731" y="2627341"/>
            <a:ext cx="473710" cy="1454150"/>
          </a:xfrm>
          <a:prstGeom prst="curvedRightArrow">
            <a:avLst>
              <a:gd name="adj1" fmla="val 25000"/>
              <a:gd name="adj2" fmla="val 50001"/>
              <a:gd name="adj3" fmla="val 25000"/>
            </a:avLst>
          </a:prstGeom>
          <a:solidFill>
            <a:srgbClr val="7030A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lèche courbée vers la droite 7"/>
          <p:cNvSpPr>
            <a:spLocks noChangeArrowheads="1"/>
          </p:cNvSpPr>
          <p:nvPr/>
        </p:nvSpPr>
        <p:spPr bwMode="auto">
          <a:xfrm rot="16200000">
            <a:off x="4360367" y="4087417"/>
            <a:ext cx="552450" cy="1530985"/>
          </a:xfrm>
          <a:prstGeom prst="curvedRightArrow">
            <a:avLst>
              <a:gd name="adj1" fmla="val 24997"/>
              <a:gd name="adj2" fmla="val 49994"/>
              <a:gd name="adj3" fmla="val 25000"/>
            </a:avLst>
          </a:prstGeom>
          <a:solidFill>
            <a:srgbClr val="7030A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51933" y="4904698"/>
            <a:ext cx="2245642" cy="782955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fr-FR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Définition de l’objet d’apprendre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51932" y="1412776"/>
            <a:ext cx="1893700" cy="1070339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Place de la </a:t>
            </a:r>
            <a:r>
              <a:rPr lang="fr-FR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séance : séquence ; distance livret </a:t>
            </a:r>
            <a:endParaRPr lang="fr-FR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552" y="3023899"/>
            <a:ext cx="1779977" cy="1134745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Statut accordé à ce qui est à apprendre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875885" y="4928138"/>
            <a:ext cx="2559274" cy="782955"/>
          </a:xfrm>
          <a:prstGeom prst="rect">
            <a:avLst/>
          </a:prstGeom>
          <a:solidFill>
            <a:sysClr val="window" lastClr="FFFFFF">
              <a:lumMod val="100000"/>
              <a:lumOff val="0"/>
            </a:sys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Structure de séance avec ou sans correction collective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461976" y="1390452"/>
            <a:ext cx="1956055" cy="1074304"/>
          </a:xfrm>
          <a:prstGeom prst="rect">
            <a:avLst/>
          </a:prstGeom>
          <a:solidFill>
            <a:sysClr val="window" lastClr="FFFFFF">
              <a:lumMod val="100000"/>
              <a:lumOff val="0"/>
            </a:sys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Ritualisation-Nouveauté : </a:t>
            </a:r>
            <a:endParaRPr lang="fr-FR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Tâches-Séances</a:t>
            </a:r>
            <a:endParaRPr lang="fr-FR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20272" y="3117561"/>
            <a:ext cx="1800200" cy="1041083"/>
          </a:xfrm>
          <a:prstGeom prst="rect">
            <a:avLst/>
          </a:prstGeom>
          <a:solidFill>
            <a:sysClr val="window" lastClr="FFFFFF">
              <a:lumMod val="100000"/>
              <a:lumOff val="0"/>
            </a:sys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Passage des consignes : </a:t>
            </a:r>
            <a:endParaRPr lang="fr-FR" dirty="0" smtClean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r-FR" dirty="0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pas 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à pas/ en bloc</a:t>
            </a:r>
          </a:p>
        </p:txBody>
      </p:sp>
    </p:spTree>
    <p:extLst>
      <p:ext uri="{BB962C8B-B14F-4D97-AF65-F5344CB8AC3E}">
        <p14:creationId xmlns:p14="http://schemas.microsoft.com/office/powerpoint/2010/main" val="8476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9156"/>
            <a:ext cx="8686800" cy="5904656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endParaRPr lang="fr-FR" sz="2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9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1" indent="0">
              <a:buNone/>
            </a:pPr>
            <a:endParaRPr lang="fr-FR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Le dispositif comme outil de formation (</a:t>
            </a:r>
            <a:r>
              <a:rPr lang="fr-FR" sz="12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2suite</a:t>
            </a:r>
            <a:r>
              <a:rPr lang="fr-FR" sz="24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4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>
            <a:off x="423279" y="1386868"/>
            <a:ext cx="4004705" cy="392629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APPRECIER l’activité 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MS Mincho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des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élèves/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d’un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élève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Prendre </a:t>
            </a:r>
            <a:r>
              <a:rPr kumimoji="0" lang="fr-FR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des infos-indices sur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-la compréhension de ce qui est à faire (</a:t>
            </a:r>
            <a:r>
              <a:rPr kumimoji="0" lang="fr-FR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but de la tâche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)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-</a:t>
            </a:r>
            <a:r>
              <a:rPr kumimoji="0" lang="fr-FR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les ressources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 que les élèves mobilisent du point de vue : cognitif (perception, décision, connaissances</a:t>
            </a: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) ;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affectif ; moteur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-Le sens attribué à ce </a:t>
            </a:r>
            <a:r>
              <a:rPr kumimoji="0" lang="fr-FR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qu’ils </a:t>
            </a:r>
            <a:r>
              <a:rPr kumimoji="0" lang="fr-FR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font / </a:t>
            </a:r>
            <a:r>
              <a:rPr kumimoji="0" lang="fr-FR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apprennent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-les </a:t>
            </a:r>
            <a:r>
              <a:rPr kumimoji="0" lang="fr-FR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procédures ou/et stratégies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  <a:cs typeface="Times New Roman"/>
              </a:rPr>
              <a:t> 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  <a:cs typeface="Times New Roman"/>
              </a:rPr>
              <a:t> 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Rectangle à coins arrondis 10"/>
          <p:cNvSpPr>
            <a:spLocks noChangeArrowheads="1"/>
          </p:cNvSpPr>
          <p:nvPr/>
        </p:nvSpPr>
        <p:spPr bwMode="auto">
          <a:xfrm>
            <a:off x="4587825" y="1451043"/>
            <a:ext cx="3960439" cy="37979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RÉGULER 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En différé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 :</a:t>
            </a:r>
            <a:r>
              <a:rPr kumimoji="0" lang="fr-FR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 mémoriser les infos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Immédiatement : </a:t>
            </a:r>
            <a:r>
              <a:rPr kumimoji="0" lang="fr-FR" sz="2000" i="1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intervenir (étayer)</a:t>
            </a:r>
            <a:endParaRPr kumimoji="0" lang="fr-FR" sz="2000" i="1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-« Normalisation »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 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: vrai/faux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-Guider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 :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questionnement « serré », « pas à pas »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-Orienter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 :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Mincho"/>
                <a:cs typeface="Times New Roman" pitchFamily="18" charset="0"/>
              </a:rPr>
              <a:t>questionnement ouvert et relance du SENS du travail à réaliser (enjeu de la reprise de la tâche à réaliser)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  <a:cs typeface="Times New Roman"/>
              </a:rPr>
              <a:t> 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Mincho"/>
                <a:cs typeface="Times New Roman"/>
              </a:rPr>
              <a:t> 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Flèche courbée vers le bas 7"/>
          <p:cNvSpPr>
            <a:spLocks noChangeArrowheads="1"/>
          </p:cNvSpPr>
          <p:nvPr/>
        </p:nvSpPr>
        <p:spPr bwMode="auto">
          <a:xfrm>
            <a:off x="3435697" y="861163"/>
            <a:ext cx="2304256" cy="810429"/>
          </a:xfrm>
          <a:prstGeom prst="curvedDownArrow">
            <a:avLst>
              <a:gd name="adj1" fmla="val 136364"/>
              <a:gd name="adj2" fmla="val 272727"/>
              <a:gd name="adj3" fmla="val 58406"/>
            </a:avLst>
          </a:prstGeom>
          <a:solidFill>
            <a:srgbClr val="7030A0"/>
          </a:soli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9" name="Flèche courbée vers le bas 8"/>
          <p:cNvSpPr>
            <a:spLocks noChangeArrowheads="1"/>
          </p:cNvSpPr>
          <p:nvPr/>
        </p:nvSpPr>
        <p:spPr bwMode="auto">
          <a:xfrm rot="10800000">
            <a:off x="3195937" y="5035015"/>
            <a:ext cx="2464094" cy="842256"/>
          </a:xfrm>
          <a:prstGeom prst="curvedDownArrow">
            <a:avLst>
              <a:gd name="adj1" fmla="val 260606"/>
              <a:gd name="adj2" fmla="val 146646"/>
              <a:gd name="adj3" fmla="val 64254"/>
            </a:avLst>
          </a:prstGeom>
          <a:solidFill>
            <a:srgbClr val="7030A0"/>
          </a:soli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5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209227"/>
            <a:ext cx="8686800" cy="461665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 (1)</a:t>
            </a:r>
            <a:endParaRPr lang="fr-FR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1052736"/>
            <a:ext cx="7992888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leviers du dispositif pour développer le pouvoir d’agir </a:t>
            </a:r>
          </a:p>
          <a:p>
            <a:pPr lvl="0" algn="ctr">
              <a:lnSpc>
                <a:spcPct val="110000"/>
              </a:lnSpc>
            </a:pPr>
            <a:r>
              <a:rPr lang="fr-FR" sz="1600" dirty="0" smtClean="0">
                <a:solidFill>
                  <a:srgbClr val="28E89F"/>
                </a:solidFill>
                <a:latin typeface="Times New Roman" pitchFamily="18" charset="0"/>
                <a:cs typeface="Times New Roman" pitchFamily="18" charset="0"/>
              </a:rPr>
              <a:t>PE (Delphine)</a:t>
            </a:r>
          </a:p>
          <a:p>
            <a:pPr lvl="0">
              <a:lnSpc>
                <a:spcPct val="11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Approfondir les échanges de pratiques qui se font à l’école de façon courante ; 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Dédramatiser ma pratique 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Sortir de l’idée que j’avais de l’évaluation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>
              <a:lnSpc>
                <a:spcPct val="110000"/>
              </a:lnSpc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Evolution de mes conceptions :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la façon dont les élèves apprennent (tissage, couches successives) </a:t>
            </a:r>
          </a:p>
          <a:p>
            <a:pPr lvl="1">
              <a:lnSpc>
                <a:spcPct val="11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-du geste évaluatif moins aléatoire et plus régulier </a:t>
            </a:r>
          </a:p>
          <a:p>
            <a:pPr lvl="0">
              <a:lnSpc>
                <a:spcPct val="11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18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209227"/>
            <a:ext cx="8686800" cy="461665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 (2)</a:t>
            </a:r>
            <a:endParaRPr lang="fr-FR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1064072"/>
            <a:ext cx="8064896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Identification de limites  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Usage d’extraits vidéos plus courts (comme en P5-P6)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pour approfondir le couple d’action « apprécier-réguler in situ » </a:t>
            </a:r>
            <a:r>
              <a:rPr lang="fr-FR" dirty="0" smtClean="0">
                <a:solidFill>
                  <a:srgbClr val="28E89F"/>
                </a:solidFill>
                <a:latin typeface="Times New Roman" pitchFamily="18" charset="0"/>
                <a:cs typeface="Times New Roman" pitchFamily="18" charset="0"/>
              </a:rPr>
              <a:t>PE (Marion)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plus tôt dans l’année </a:t>
            </a:r>
            <a:r>
              <a:rPr lang="fr-FR" dirty="0" err="1" smtClean="0">
                <a:solidFill>
                  <a:srgbClr val="28E89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fr-FR" dirty="0" smtClean="0">
                <a:solidFill>
                  <a:srgbClr val="28E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Enregistrements et entretiens des moments de passation des tâches évaluatives (artillerie lourde)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repérer les différences non de contenus mais de pilotage pouvant influer sur la « notation » qui suit  </a:t>
            </a:r>
            <a:r>
              <a:rPr lang="fr-FR" dirty="0">
                <a:solidFill>
                  <a:srgbClr val="28E89F"/>
                </a:solidFill>
                <a:latin typeface="Times New Roman" pitchFamily="18" charset="0"/>
                <a:cs typeface="Times New Roman" pitchFamily="18" charset="0"/>
              </a:rPr>
              <a:t>PE (Marion)</a:t>
            </a:r>
          </a:p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temps </a:t>
            </a: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d’inter-entretiens/ d’inter/périodes »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outillés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favoriser la continuité de la collaboration.</a:t>
            </a:r>
            <a:r>
              <a:rPr lang="fr-FR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ce jour, les pistes dégagées sont : le journal de bord et l’usage d’espaces numériques</a:t>
            </a:r>
            <a:r>
              <a:rPr lang="fr-FR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i="1" dirty="0">
                <a:solidFill>
                  <a:srgbClr val="28E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solidFill>
                  <a:srgbClr val="28E89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fr-FR" i="1" dirty="0" smtClean="0">
              <a:solidFill>
                <a:srgbClr val="28E89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fr-FR" sz="1600" dirty="0" smtClean="0">
              <a:solidFill>
                <a:srgbClr val="28E89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Perspectives pour l’an prochain</a:t>
            </a: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Stabilité du collectif ?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Côté PE groupe mixte Cp/ Ce1 ;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doublette</a:t>
            </a: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Quelle articulation entre analyses :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locale du geste &amp; des tâches évaluatives des bilans (période, trimestre ,semestre)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47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" b="41890"/>
          <a:stretch/>
        </p:blipFill>
        <p:spPr bwMode="auto">
          <a:xfrm>
            <a:off x="191337" y="1700808"/>
            <a:ext cx="895266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8000" y="259200"/>
            <a:ext cx="8686800" cy="400110"/>
          </a:xfr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Intercalaire générique « enseigner au Cp »</a:t>
            </a:r>
            <a:endParaRPr lang="fr-FR" sz="20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979094"/>
            <a:ext cx="8213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triple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motif d’agir du PE pour enseigner au CP</a:t>
            </a:r>
          </a:p>
        </p:txBody>
      </p:sp>
    </p:spTree>
    <p:extLst>
      <p:ext uri="{BB962C8B-B14F-4D97-AF65-F5344CB8AC3E}">
        <p14:creationId xmlns:p14="http://schemas.microsoft.com/office/powerpoint/2010/main" val="13319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/>
          <p:cNvSpPr/>
          <p:nvPr/>
        </p:nvSpPr>
        <p:spPr>
          <a:xfrm>
            <a:off x="1384440" y="1746449"/>
            <a:ext cx="6912768" cy="864096"/>
          </a:xfrm>
          <a:prstGeom prst="ellipse">
            <a:avLst/>
          </a:prstGeom>
          <a:solidFill>
            <a:srgbClr val="67A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1532276" y="810345"/>
            <a:ext cx="2175628" cy="74998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 bIns="36000" rtlCol="0">
            <a:noAutofit/>
          </a:bodyPr>
          <a:lstStyle/>
          <a:p>
            <a:pPr algn="ctr"/>
            <a:r>
              <a:rPr lang="fr-FR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Enseignant</a:t>
            </a:r>
          </a:p>
          <a:p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Savoirs, Gestes, Définition du bien-être / bien faire son travail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032072" y="797517"/>
            <a:ext cx="1332016" cy="75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bIns="36000" rtlCol="0">
            <a:noAutofit/>
          </a:bodyPr>
          <a:lstStyle/>
          <a:p>
            <a:pPr algn="ctr"/>
            <a:r>
              <a:rPr lang="fr-FR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Elèves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76256" y="788289"/>
            <a:ext cx="1332000" cy="75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fr-FR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Ecole</a:t>
            </a:r>
          </a:p>
          <a:p>
            <a:pPr algn="ctr"/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Equipe éducative : collègues, parents ;</a:t>
            </a:r>
          </a:p>
          <a:p>
            <a:pPr algn="ctr"/>
            <a:r>
              <a:rPr lang="fr-F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Cpc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fr-F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Ien</a:t>
            </a: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72232" y="804333"/>
            <a:ext cx="1332000" cy="75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bIns="36000" rtlCol="0">
            <a:noAutofit/>
          </a:bodyPr>
          <a:lstStyle/>
          <a:p>
            <a:pPr algn="ctr"/>
            <a:r>
              <a:rPr lang="fr-FR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Prescriptions</a:t>
            </a:r>
          </a:p>
          <a:p>
            <a:pPr algn="ctr"/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-Primaire</a:t>
            </a:r>
          </a:p>
          <a:p>
            <a:pPr algn="ctr"/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-Secondaire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11495" y="1882244"/>
            <a:ext cx="697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Intercalaire générique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90354"/>
              </p:ext>
            </p:extLst>
          </p:nvPr>
        </p:nvGraphicFramePr>
        <p:xfrm>
          <a:off x="1403648" y="2375088"/>
          <a:ext cx="6984776" cy="127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>
                  <a:extLst>
                    <a:ext uri="{9D8B030D-6E8A-4147-A177-3AD203B41FA5}">
                      <a16:colId xmlns:a16="http://schemas.microsoft.com/office/drawing/2014/main" xmlns="" val="3205229157"/>
                    </a:ext>
                  </a:extLst>
                </a:gridCol>
              </a:tblGrid>
              <a:tr h="45148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REDÉFINITION 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 TACHES d’Enseignement/Apprentissage de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JOURNÉE </a:t>
                      </a:r>
                    </a:p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(en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termes d’analyse a priori et 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posteriori)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7776282"/>
                  </a:ext>
                </a:extLst>
              </a:tr>
              <a:tr h="75588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-Découpage et cadrage des savoirs et des pratiques scolaires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(curriculum) à enseigner en configurations de situations successives dans la journée : emploi du temps (dans semaine d’1période)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Règles et instruments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06354"/>
                  </a:ext>
                </a:extLst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74071"/>
              </p:ext>
            </p:extLst>
          </p:nvPr>
        </p:nvGraphicFramePr>
        <p:xfrm>
          <a:off x="1399967" y="3906689"/>
          <a:ext cx="6984776" cy="250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>
                  <a:extLst>
                    <a:ext uri="{9D8B030D-6E8A-4147-A177-3AD203B41FA5}">
                      <a16:colId xmlns:a16="http://schemas.microsoft.com/office/drawing/2014/main" xmlns="" val="3205229157"/>
                    </a:ext>
                  </a:extLst>
                </a:gridCol>
              </a:tblGrid>
              <a:tr h="3874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avec les élèves lors de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JOURNÉE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7776282"/>
                  </a:ext>
                </a:extLst>
              </a:tr>
              <a:tr h="2113011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06354"/>
                  </a:ext>
                </a:extLst>
              </a:tr>
            </a:tbl>
          </a:graphicData>
        </a:graphic>
      </p:graphicFrame>
      <p:sp>
        <p:nvSpPr>
          <p:cNvPr id="22" name="ZoneTexte 21"/>
          <p:cNvSpPr txBox="1"/>
          <p:nvPr/>
        </p:nvSpPr>
        <p:spPr>
          <a:xfrm rot="16200000">
            <a:off x="-110145" y="5115855"/>
            <a:ext cx="2679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Activité effective</a:t>
            </a: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577107" y="2866069"/>
            <a:ext cx="124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z="1100" dirty="0">
                <a:solidFill>
                  <a:srgbClr val="FF0000"/>
                </a:solidFill>
              </a:rPr>
              <a:t>Auto prescription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06004" y="2375087"/>
            <a:ext cx="673636" cy="4294273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RÉEL de l’activité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91335" y="4384227"/>
            <a:ext cx="6753944" cy="41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 : 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Espace-temps de travail [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fr-FR" sz="1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] - Déplacements [</a:t>
            </a:r>
            <a:r>
              <a:rPr lang="fr-FR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fr-FR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4003776" y="4787172"/>
            <a:ext cx="1620000" cy="1620000"/>
            <a:chOff x="3851920" y="4581128"/>
            <a:chExt cx="1620000" cy="1620000"/>
          </a:xfrm>
        </p:grpSpPr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3851920" y="458112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968900" y="4743860"/>
              <a:ext cx="1386040" cy="12945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/>
            <a:p>
              <a:pPr algn="ctr"/>
              <a:r>
                <a:rPr lang="fr-F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Geste(s) ajusté(s)</a:t>
              </a:r>
            </a:p>
            <a:p>
              <a:pPr algn="ctr"/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Tensions entre logiques E-P-R (</a:t>
              </a:r>
              <a:r>
                <a:rPr lang="fr-FR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Vinatier</a:t>
              </a:r>
              <a:r>
                <a: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cxnSp>
        <p:nvCxnSpPr>
          <p:cNvPr id="37" name="Connecteur droit 36"/>
          <p:cNvCxnSpPr>
            <a:cxnSpLocks/>
          </p:cNvCxnSpPr>
          <p:nvPr/>
        </p:nvCxnSpPr>
        <p:spPr>
          <a:xfrm>
            <a:off x="8802008" y="1170693"/>
            <a:ext cx="0" cy="417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8384743" y="5327769"/>
            <a:ext cx="4236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èche : bas 44"/>
          <p:cNvSpPr/>
          <p:nvPr/>
        </p:nvSpPr>
        <p:spPr>
          <a:xfrm rot="5400000">
            <a:off x="8552574" y="2842221"/>
            <a:ext cx="115725" cy="39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 : bas 46"/>
          <p:cNvSpPr/>
          <p:nvPr/>
        </p:nvSpPr>
        <p:spPr>
          <a:xfrm rot="5400000">
            <a:off x="8560189" y="1000928"/>
            <a:ext cx="115725" cy="396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1411494" y="668996"/>
            <a:ext cx="6973249" cy="99992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bas 33"/>
          <p:cNvSpPr/>
          <p:nvPr/>
        </p:nvSpPr>
        <p:spPr>
          <a:xfrm rot="1732135">
            <a:off x="7386511" y="1558543"/>
            <a:ext cx="15171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bas 30"/>
          <p:cNvSpPr/>
          <p:nvPr/>
        </p:nvSpPr>
        <p:spPr>
          <a:xfrm rot="20295961">
            <a:off x="2478885" y="1576905"/>
            <a:ext cx="151710" cy="324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bas 32"/>
          <p:cNvSpPr/>
          <p:nvPr/>
        </p:nvSpPr>
        <p:spPr>
          <a:xfrm>
            <a:off x="6062377" y="1565078"/>
            <a:ext cx="151710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bas 31"/>
          <p:cNvSpPr/>
          <p:nvPr/>
        </p:nvSpPr>
        <p:spPr>
          <a:xfrm>
            <a:off x="4622225" y="1553517"/>
            <a:ext cx="151710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bas 34"/>
          <p:cNvSpPr/>
          <p:nvPr/>
        </p:nvSpPr>
        <p:spPr>
          <a:xfrm>
            <a:off x="4764969" y="3622457"/>
            <a:ext cx="15171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Accolade ouvrante 48"/>
          <p:cNvSpPr/>
          <p:nvPr/>
        </p:nvSpPr>
        <p:spPr>
          <a:xfrm>
            <a:off x="918435" y="2375087"/>
            <a:ext cx="125173" cy="42942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0" y="9317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</a:pPr>
            <a:r>
              <a:rPr lang="fr-FR" sz="2000" b="1" dirty="0" smtClean="0">
                <a:solidFill>
                  <a:srgbClr val="FA8D3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Modèle </a:t>
            </a:r>
            <a:r>
              <a:rPr lang="fr-FR" sz="2000" b="1" dirty="0">
                <a:solidFill>
                  <a:srgbClr val="FA8D3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 d’analyse </a:t>
            </a:r>
            <a:r>
              <a:rPr lang="fr-FR" sz="2000" b="1" dirty="0" smtClean="0">
                <a:solidFill>
                  <a:srgbClr val="FA8D3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l’activité du PE </a:t>
            </a:r>
            <a:r>
              <a:rPr lang="fr-FR" sz="1400" i="1" dirty="0" smtClean="0">
                <a:solidFill>
                  <a:srgbClr val="FA8D3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400" i="1" dirty="0" err="1" smtClean="0">
                <a:solidFill>
                  <a:srgbClr val="FA8D3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Blanchouin</a:t>
            </a:r>
            <a:r>
              <a:rPr lang="fr-FR" sz="1400" i="1" dirty="0" smtClean="0">
                <a:solidFill>
                  <a:srgbClr val="FA8D3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à partir </a:t>
            </a:r>
            <a:r>
              <a:rPr lang="fr-FR" sz="1400" i="1" dirty="0">
                <a:solidFill>
                  <a:srgbClr val="FA8D3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1400" i="1" dirty="0" err="1" smtClean="0">
                <a:solidFill>
                  <a:srgbClr val="FA8D3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Goigoux</a:t>
            </a:r>
            <a:r>
              <a:rPr lang="fr-FR" sz="1400" i="1" dirty="0" smtClean="0">
                <a:solidFill>
                  <a:srgbClr val="FA8D3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2007 )</a:t>
            </a:r>
            <a:endParaRPr lang="fr-FR" sz="1400" i="1" dirty="0">
              <a:solidFill>
                <a:srgbClr val="FA8D3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764704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Collectif : </a:t>
            </a:r>
            <a:r>
              <a:rPr lang="fr-FR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PE  de Cp dont 1 PEMF ; 1 PE de Ce1; 1 chercheur Sciences Education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8000" y="259200"/>
            <a:ext cx="8686800" cy="461665"/>
          </a:xfr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fr-FR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I- Présentation du collectif et des </a:t>
            </a:r>
            <a:r>
              <a:rPr lang="fr-FR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enjeux (1)</a:t>
            </a:r>
            <a:endParaRPr lang="fr-FR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798850" y="1106693"/>
            <a:ext cx="3167670" cy="3035143"/>
            <a:chOff x="1378988" y="7"/>
            <a:chExt cx="2784162" cy="2489593"/>
          </a:xfrm>
        </p:grpSpPr>
        <p:sp>
          <p:nvSpPr>
            <p:cNvPr id="8" name="Ellipse 7"/>
            <p:cNvSpPr/>
            <p:nvPr/>
          </p:nvSpPr>
          <p:spPr>
            <a:xfrm>
              <a:off x="1378988" y="7"/>
              <a:ext cx="2784162" cy="2489593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9" name="Ellipse 4"/>
            <p:cNvSpPr txBox="1"/>
            <p:nvPr/>
          </p:nvSpPr>
          <p:spPr>
            <a:xfrm>
              <a:off x="1723571" y="346775"/>
              <a:ext cx="2161889" cy="13042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Enjeux AXE 4 du </a:t>
              </a:r>
              <a:r>
                <a:rPr kumimoji="0" lang="fr-FR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LéA</a:t>
              </a: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fr-FR" b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Investiguer l’activité évaluative dans le cadre de l’exercice quotidien de la polyvalence en Cycle 2 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114861" y="2996952"/>
            <a:ext cx="3406017" cy="3306508"/>
            <a:chOff x="63045" y="1532029"/>
            <a:chExt cx="3072381" cy="2727200"/>
          </a:xfrm>
        </p:grpSpPr>
        <p:sp>
          <p:nvSpPr>
            <p:cNvPr id="11" name="Ellipse 10"/>
            <p:cNvSpPr/>
            <p:nvPr/>
          </p:nvSpPr>
          <p:spPr>
            <a:xfrm>
              <a:off x="63045" y="1532029"/>
              <a:ext cx="3072381" cy="2727200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2" name="Ellipse 4"/>
            <p:cNvSpPr txBox="1"/>
            <p:nvPr/>
          </p:nvSpPr>
          <p:spPr>
            <a:xfrm>
              <a:off x="576496" y="2365312"/>
              <a:ext cx="2045480" cy="14678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Enjeux </a:t>
              </a: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pour les PE 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fr-FR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-Mutualisations </a:t>
              </a:r>
              <a:r>
                <a:rPr lang="fr-FR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des pratiques ; </a:t>
              </a:r>
              <a:endParaRPr lang="fr-FR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fr-FR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-Fréquenter </a:t>
              </a:r>
              <a:r>
                <a:rPr lang="fr-FR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la </a:t>
              </a:r>
              <a:endParaRPr lang="fr-FR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fr-FR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Recherche</a:t>
              </a:r>
              <a:endParaRPr lang="fr-FR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fr-FR" b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-Analyse de pratiques évaluatives</a:t>
              </a:r>
            </a:p>
            <a:p>
              <a:pPr marL="0" marR="0" lvl="0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fr-FR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980634" y="3146828"/>
            <a:ext cx="3513838" cy="3306508"/>
            <a:chOff x="2362253" y="1606775"/>
            <a:chExt cx="2878916" cy="2679474"/>
          </a:xfrm>
        </p:grpSpPr>
        <p:sp>
          <p:nvSpPr>
            <p:cNvPr id="14" name="Ellipse 13"/>
            <p:cNvSpPr/>
            <p:nvPr/>
          </p:nvSpPr>
          <p:spPr>
            <a:xfrm>
              <a:off x="2362253" y="1606775"/>
              <a:ext cx="2878916" cy="2679474"/>
            </a:xfrm>
            <a:prstGeom prst="ellipse">
              <a:avLst/>
            </a:prstGeom>
            <a:solidFill>
              <a:srgbClr val="66FF66">
                <a:alpha val="49804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5" name="Ellipse 4"/>
            <p:cNvSpPr txBox="1"/>
            <p:nvPr/>
          </p:nvSpPr>
          <p:spPr>
            <a:xfrm>
              <a:off x="2873182" y="2613138"/>
              <a:ext cx="2232248" cy="10420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Enjeux pour </a:t>
              </a:r>
              <a:r>
                <a:rPr kumimoji="0" lang="fr-FR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</a:t>
              </a: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endPara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-Repérer, décrire, comprendre le geste d’évaluer au jour le jour </a:t>
              </a:r>
            </a:p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-Lien entre </a:t>
              </a:r>
              <a:r>
                <a:rPr kumimoji="0" lang="fr-FR" b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développement </a:t>
              </a:r>
              <a:r>
                <a:rPr kumimoji="0" lang="fr-FR" b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professionnel et </a:t>
              </a:r>
              <a:r>
                <a:rPr kumimoji="0" lang="fr-FR" b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analyse de l’activité à partir de l’animation d’un collectif </a:t>
              </a:r>
            </a:p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fr-FR" b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de travail (Clot)</a:t>
              </a:r>
              <a:endParaRPr kumimoji="0" lang="fr-FR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10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764704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Collectif : </a:t>
            </a:r>
            <a:r>
              <a:rPr lang="fr-FR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PE  de Cp dont 1 PEMF ; 1 PE de Ce1; 1 chercheur Sciences Education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8000" y="259200"/>
            <a:ext cx="8686800" cy="461665"/>
          </a:xfr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fr-FR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I- Présentation du collectif et des </a:t>
            </a:r>
            <a:r>
              <a:rPr lang="fr-FR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enjeux (2)</a:t>
            </a:r>
            <a:endParaRPr lang="fr-FR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35720" y="1134036"/>
            <a:ext cx="7896720" cy="5607332"/>
            <a:chOff x="72770" y="1532029"/>
            <a:chExt cx="3072381" cy="2727200"/>
          </a:xfrm>
        </p:grpSpPr>
        <p:sp>
          <p:nvSpPr>
            <p:cNvPr id="11" name="Ellipse 10"/>
            <p:cNvSpPr/>
            <p:nvPr/>
          </p:nvSpPr>
          <p:spPr>
            <a:xfrm>
              <a:off x="72770" y="1532029"/>
              <a:ext cx="3072381" cy="2727200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2" name="Ellipse 4"/>
            <p:cNvSpPr txBox="1"/>
            <p:nvPr/>
          </p:nvSpPr>
          <p:spPr>
            <a:xfrm>
              <a:off x="410862" y="1755534"/>
              <a:ext cx="2550656" cy="2180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Enjeux pour les PE 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endPara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fr-FR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fr-FR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Mutualisations </a:t>
              </a:r>
              <a:r>
                <a:rPr lang="fr-FR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des pratiques </a:t>
              </a:r>
              <a:r>
                <a:rPr lang="fr-FR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: échanger  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endParaRPr lang="fr-FR" sz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fr-FR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fr-FR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Fréquenter la </a:t>
              </a:r>
              <a:r>
                <a:rPr lang="fr-FR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Recherche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endParaRPr lang="fr-FR" sz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fr-FR" b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-Se </a:t>
              </a:r>
              <a:r>
                <a:rPr kumimoji="0" lang="fr-FR" b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mettre  à distance du travail </a:t>
              </a:r>
              <a:r>
                <a:rPr kumimoji="0" lang="fr-FR" b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quotidien d’évaluation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fr-FR" b="0" i="1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avec 2 questionnements :</a:t>
              </a:r>
            </a:p>
            <a:p>
              <a:pPr lvl="1" defTabSz="6223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fr-FR" b="1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1) </a:t>
              </a:r>
              <a:r>
                <a:rPr lang="fr-FR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Comment faire de l’évaluation un réel outil de progression des élèves en investiguant :</a:t>
              </a:r>
            </a:p>
            <a:p>
              <a:pPr lvl="2" defTabSz="6223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fr-FR" sz="16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°Le regard du jour</a:t>
              </a:r>
            </a:p>
            <a:p>
              <a:pPr lvl="2" defTabSz="6223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fr-FR" sz="16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°L’artillerie lourde</a:t>
              </a:r>
            </a:p>
            <a:p>
              <a:pPr lvl="2" defTabSz="6223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fr-FR" sz="16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° La préoccupation de ne pas démotiver l’élève, ni le blesser</a:t>
              </a:r>
            </a:p>
            <a:p>
              <a:pPr lvl="1" defTabSz="6223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fr-FR" b="1" i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2) </a:t>
              </a:r>
              <a:r>
                <a:rPr lang="fr-FR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Comment prendre en compte d’une part le caractère institutionnel de l’évaluation et d’autre part la communication avec les parents </a:t>
              </a:r>
              <a:endParaRPr kumimoji="0" lang="fr-FR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fr-FR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fr-FR" b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16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5040560"/>
          </a:xfrm>
        </p:spPr>
        <p:txBody>
          <a:bodyPr>
            <a:normAutofit/>
          </a:bodyPr>
          <a:lstStyle/>
          <a:p>
            <a:pPr marL="0" indent="-225425">
              <a:buNone/>
            </a:pPr>
            <a:endParaRPr lang="fr-F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1" indent="0">
              <a:buNone/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1" indent="0">
              <a:buNone/>
            </a:pPr>
            <a:endParaRPr lang="fr-FR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60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Caractéristiques du fonctionnement (1)</a:t>
            </a:r>
            <a:endParaRPr lang="fr-FR" sz="24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28276661"/>
              </p:ext>
            </p:extLst>
          </p:nvPr>
        </p:nvGraphicFramePr>
        <p:xfrm>
          <a:off x="251520" y="1124744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0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400600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Le 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temps de travail 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 proprement dit »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Une </a:t>
            </a:r>
            <a:r>
              <a:rPr lang="fr-FR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succession de 5 périodes de travail</a:t>
            </a:r>
            <a:r>
              <a:rPr lang="fr-FR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(Toussaint-Juin soient 5 périodes)</a:t>
            </a:r>
            <a:r>
              <a:rPr lang="fr-FR" sz="2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à partir de questionnements émergeant de la pratique observée de la classe selon un dispositif qui par période se renouvelle </a:t>
            </a:r>
            <a:r>
              <a:rPr lang="fr-FR" sz="1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avec des </a:t>
            </a:r>
            <a:r>
              <a:rPr lang="fr-FR" sz="18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variations</a:t>
            </a:r>
            <a:r>
              <a:rPr lang="fr-FR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fr-FR" sz="2000" b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Descripteurs des « 3 strates d’entretiens » d’une période</a:t>
            </a:r>
            <a:endParaRPr lang="fr-FR" sz="20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4625" lvl="1" indent="0">
              <a:spcAft>
                <a:spcPts val="800"/>
              </a:spcAft>
              <a:buNone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&gt;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ea typeface="Calibri"/>
              </a:rPr>
              <a:t>Nombre, type et Partenaires d’entretiens </a:t>
            </a:r>
            <a:r>
              <a:rPr lang="fr-FR" sz="1800" dirty="0">
                <a:solidFill>
                  <a:schemeClr val="tx1"/>
                </a:solidFill>
                <a:latin typeface="Times New Roman"/>
                <a:ea typeface="Calibri"/>
              </a:rPr>
              <a:t>par période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ea typeface="Calibri"/>
              </a:rPr>
              <a:t>: </a:t>
            </a:r>
            <a:r>
              <a:rPr lang="fr-FR" sz="1800" i="1" dirty="0" smtClean="0">
                <a:solidFill>
                  <a:schemeClr val="tx1"/>
                </a:solidFill>
                <a:latin typeface="Times New Roman"/>
                <a:ea typeface="Calibri"/>
              </a:rPr>
              <a:t>Toussaint-Mars (P2-P3-P4) </a:t>
            </a:r>
            <a:r>
              <a:rPr lang="fr-FR" sz="1800" u="sng" dirty="0" smtClean="0">
                <a:solidFill>
                  <a:schemeClr val="tx1"/>
                </a:solidFill>
                <a:latin typeface="Times New Roman"/>
                <a:ea typeface="Calibri"/>
              </a:rPr>
              <a:t>a contrario </a:t>
            </a:r>
            <a:r>
              <a:rPr lang="fr-FR" sz="1800" i="1" dirty="0" smtClean="0">
                <a:solidFill>
                  <a:schemeClr val="tx1"/>
                </a:solidFill>
                <a:latin typeface="Times New Roman"/>
                <a:ea typeface="Calibri"/>
              </a:rPr>
              <a:t>de Mai-Juin (P5-P6)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ea typeface="Calibri"/>
              </a:rPr>
              <a:t> ;</a:t>
            </a:r>
          </a:p>
          <a:p>
            <a:pPr marL="174625" lvl="1" indent="0">
              <a:spcAft>
                <a:spcPts val="800"/>
              </a:spcAft>
              <a:buNone/>
            </a:pPr>
            <a:r>
              <a:rPr lang="fr-FR" sz="1800" b="1" dirty="0">
                <a:solidFill>
                  <a:srgbClr val="FA8D3D">
                    <a:lumMod val="75000"/>
                  </a:srgbClr>
                </a:solidFill>
                <a:latin typeface="Times New Roman"/>
                <a:ea typeface="Calibri"/>
              </a:rPr>
              <a:t>&gt;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Objets de discussion lors des entretiens : </a:t>
            </a:r>
            <a:r>
              <a:rPr lang="fr-FR" sz="1800" i="1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stabilité des entretiens Individuels et à 3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a contrario</a:t>
            </a:r>
            <a:r>
              <a:rPr lang="fr-FR" sz="1800" i="1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 des entretiens collectifs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;</a:t>
            </a:r>
          </a:p>
          <a:p>
            <a:pPr marL="174625" lvl="1" indent="0">
              <a:buNone/>
            </a:pPr>
            <a:r>
              <a:rPr lang="fr-FR" sz="1800" b="1" dirty="0" smtClean="0">
                <a:solidFill>
                  <a:srgbClr val="FA8D3D">
                    <a:lumMod val="75000"/>
                  </a:srgbClr>
                </a:solidFill>
                <a:latin typeface="Times New Roman"/>
                <a:ea typeface="Calibri"/>
              </a:rPr>
              <a:t>&gt;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ea typeface="Calibri"/>
              </a:rPr>
              <a:t>Mixité de supports pour déclencher les commentaires et controverses, mais leur nature a évolué au cours de l’année :</a:t>
            </a:r>
          </a:p>
          <a:p>
            <a:pPr marL="574675" lvl="2" indent="0">
              <a:buNone/>
            </a:pPr>
            <a:r>
              <a:rPr lang="fr-FR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-Extraits d’enregistrements vidéos des ½ journées de classe observées </a:t>
            </a:r>
            <a:r>
              <a:rPr lang="fr-FR" sz="1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fr-FR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74675" lvl="2" indent="0">
              <a:buNone/>
            </a:pPr>
            <a:r>
              <a:rPr lang="fr-FR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-Photos (PE, élèves en activité ; productions d’élève, espace classe) </a:t>
            </a:r>
            <a:r>
              <a:rPr lang="fr-FR" sz="1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r-FR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574675" lvl="2" indent="0">
              <a:buNone/>
            </a:pPr>
            <a:r>
              <a:rPr lang="fr-FR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-°Page de Cahier Journal annotée pour faire apparaître l’écart entre le réalisé et le prévu </a:t>
            </a:r>
            <a:r>
              <a:rPr lang="fr-FR" sz="1800" b="1" i="1" dirty="0">
                <a:solidFill>
                  <a:srgbClr val="FA8D3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fr-FR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lvl="2" indent="0">
              <a:buNone/>
            </a:pPr>
            <a:r>
              <a:rPr lang="fr-FR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-Mise en vis-à-vis des synopsis des ½ journées</a:t>
            </a:r>
            <a:r>
              <a:rPr lang="fr-FR" sz="1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fr-FR" sz="18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Caractéristiques du fonctionnement </a:t>
            </a:r>
            <a:r>
              <a:rPr lang="fr-FR" sz="24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fr-FR" sz="24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52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Caractéristiques du fonctionnement </a:t>
            </a:r>
            <a:r>
              <a:rPr lang="fr-FR" sz="24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fr-FR" sz="24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1027" name="Picture 3" descr="G:\leA\ENQUETE par période-Axe AB\P5-MAI-Observations et entretiens\DELPHINE-16mai\Cjournal annoté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 b="31111"/>
          <a:stretch/>
        </p:blipFill>
        <p:spPr bwMode="auto">
          <a:xfrm>
            <a:off x="1763688" y="781595"/>
            <a:ext cx="5832648" cy="57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8000" y="259200"/>
            <a:ext cx="8686800" cy="400110"/>
          </a:xfr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Extrait de synopsis de ½ journée (</a:t>
            </a:r>
            <a:r>
              <a:rPr lang="fr-FR" sz="2000" b="1" dirty="0" err="1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LéA</a:t>
            </a:r>
            <a:r>
              <a:rPr lang="fr-FR" sz="20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: </a:t>
            </a:r>
            <a:r>
              <a:rPr lang="fr-FR" sz="200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Marie, période 2</a:t>
            </a:r>
            <a:endParaRPr lang="fr-FR" sz="20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r="1480" b="3037"/>
          <a:stretch/>
        </p:blipFill>
        <p:spPr bwMode="auto">
          <a:xfrm>
            <a:off x="1092200" y="836713"/>
            <a:ext cx="7368232" cy="59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4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39156"/>
            <a:ext cx="8686800" cy="5904656"/>
          </a:xfrm>
        </p:spPr>
        <p:txBody>
          <a:bodyPr>
            <a:normAutofit fontScale="92500" lnSpcReduction="20000"/>
          </a:bodyPr>
          <a:lstStyle/>
          <a:p>
            <a:pPr marL="174625" lvl="1" indent="0">
              <a:buNone/>
            </a:pP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différentes strates d’entretien : </a:t>
            </a:r>
          </a:p>
          <a:p>
            <a:pPr marL="174625" lvl="1" indent="0" algn="ctr">
              <a:buNone/>
            </a:pPr>
            <a:r>
              <a:rPr lang="fr-FR" sz="19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une acclimatation à l’analyse de son activité évaluative</a:t>
            </a:r>
          </a:p>
          <a:p>
            <a:pPr marL="174625" lvl="1" indent="0">
              <a:spcAft>
                <a:spcPts val="600"/>
              </a:spcAft>
              <a:buNone/>
            </a:pPr>
            <a:r>
              <a:rPr lang="fr-FR" sz="19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Entretiens individuels (PE observé et </a:t>
            </a:r>
            <a:r>
              <a:rPr lang="fr-FR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plus riche et le plus dur</a:t>
            </a:r>
          </a:p>
          <a:p>
            <a:pPr marL="174625" lvl="1" indent="0">
              <a:spcAft>
                <a:spcPts val="600"/>
              </a:spcAft>
              <a:buNone/>
            </a:pPr>
            <a:r>
              <a:rPr lang="fr-FR" sz="19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Entretiens à 3 (2 PE et </a:t>
            </a:r>
            <a:r>
              <a:rPr lang="fr-FR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9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plus </a:t>
            </a: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axé et plus distancié</a:t>
            </a:r>
            <a:endParaRPr lang="fr-FR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spcAft>
                <a:spcPts val="600"/>
              </a:spcAft>
              <a:buNone/>
            </a:pPr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Entretien collectif  (</a:t>
            </a:r>
            <a:r>
              <a:rPr lang="fr-FR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 et </a:t>
            </a:r>
            <a:r>
              <a:rPr lang="fr-FR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</a:p>
          <a:p>
            <a:pPr marL="574675" lvl="2" indent="0">
              <a:buNone/>
            </a:pP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-Enrichissements par la confrontation de points de vue et des solutions trouvées</a:t>
            </a:r>
          </a:p>
          <a:p>
            <a:pPr marL="574675" lvl="2" indent="0">
              <a:buNone/>
            </a:pP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-Réassurance par le constat de mêmes questionnements, de mêmes compromis à réaliser</a:t>
            </a:r>
          </a:p>
          <a:p>
            <a:pPr marL="174625" lvl="1" indent="0">
              <a:buNone/>
            </a:pPr>
            <a:endParaRPr lang="fr-FR" sz="2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différents supports des entretiens : </a:t>
            </a:r>
          </a:p>
          <a:p>
            <a:pPr marL="174625" lvl="1" indent="0" algn="ctr">
              <a:buNone/>
            </a:pPr>
            <a:r>
              <a:rPr lang="fr-FR" sz="19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supports en plus des enregistrements vidéos</a:t>
            </a:r>
            <a:endParaRPr lang="fr-FR" sz="19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spcAft>
                <a:spcPts val="600"/>
              </a:spcAft>
              <a:buNone/>
            </a:pPr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Enregistrements vidéos  de sa pratique : </a:t>
            </a: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meilleure connaissance des élèves ; repérer mes façons récurrentes de faire et m’interroger sur celles-ci ; constater comment je m’adapte et essayer de formuler pourquoi  </a:t>
            </a:r>
          </a:p>
          <a:p>
            <a:pPr marL="174625" lvl="1" indent="0">
              <a:spcAft>
                <a:spcPts val="600"/>
              </a:spcAft>
              <a:buNone/>
            </a:pPr>
            <a:r>
              <a:rPr lang="fr-FR" sz="19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Photos  d’élèves - de productions d’élèves ; des outils des autres : </a:t>
            </a: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informatifs</a:t>
            </a:r>
          </a:p>
          <a:p>
            <a:pPr marL="174625" lvl="1" indent="0">
              <a:spcAft>
                <a:spcPts val="600"/>
              </a:spcAft>
              <a:buNone/>
            </a:pPr>
            <a:r>
              <a:rPr lang="fr-FR" sz="19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Cahier journal annoté : </a:t>
            </a: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aide à l’analyse en engageant à évoquer les écarts entre scénarii prévu-réalisé… mais pas forcément (ré)utilisé</a:t>
            </a:r>
          </a:p>
          <a:p>
            <a:pPr marL="174625" lvl="1" indent="0">
              <a:buNone/>
            </a:pPr>
            <a:r>
              <a:rPr lang="fr-FR" sz="19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 de mise en vis-à-vis des déroulés de la 1/2journée : </a:t>
            </a: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aide </a:t>
            </a:r>
            <a:r>
              <a:rPr lang="fr-FR" sz="19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l’analyse en engageant à évoquer les </a:t>
            </a: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différences de choix … </a:t>
            </a:r>
            <a:r>
              <a:rPr lang="fr-FR" sz="19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mais pas forcément </a:t>
            </a:r>
            <a:r>
              <a:rPr lang="fr-FR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(ré)utilisé </a:t>
            </a:r>
            <a:endParaRPr lang="fr-FR" sz="19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1" indent="0">
              <a:buNone/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1" indent="0">
              <a:buNone/>
            </a:pPr>
            <a:endParaRPr lang="fr-FR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6064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Le dispositif comme outil de formation (1)</a:t>
            </a:r>
            <a:endParaRPr lang="fr-FR" sz="2400" b="1" cap="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02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901</Words>
  <Application>Microsoft Office PowerPoint</Application>
  <PresentationFormat>Affichage à l'écran (4:3)</PresentationFormat>
  <Paragraphs>185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Promenade</vt:lpstr>
      <vt:lpstr>LéA-EvalNumC2 Circonscription de Montreuil-ÉSPÉ Créteil N.Grapin, E.Mounier, N.Sayac    Présentation de l’AXE 4 Accompagner l’enseignant polyvalent à exercer un retour réflexif sur son activité évaluative au quotidien Marion Angélis (PE) et Delphine Vicq (PEMF) ;  Aline Blanchouin (P-ÉSPÉ Créteil, Experice)       </vt:lpstr>
      <vt:lpstr>I- Présentation du collectif et des enjeux (1)</vt:lpstr>
      <vt:lpstr>I- Présentation du collectif et des enjeux (2)</vt:lpstr>
      <vt:lpstr>Présentation PowerPoint</vt:lpstr>
      <vt:lpstr>Présentation PowerPoint</vt:lpstr>
      <vt:lpstr>Présentation PowerPoint</vt:lpstr>
      <vt:lpstr>Présentation PowerPoint</vt:lpstr>
      <vt:lpstr>Extrait de synopsis de ½ journée (LéA) : Marie, période 2</vt:lpstr>
      <vt:lpstr>Présentation PowerPoint</vt:lpstr>
      <vt:lpstr>III- Le dispositif comme outil de formation (2)</vt:lpstr>
      <vt:lpstr>Présentation PowerPoint</vt:lpstr>
      <vt:lpstr>Conclusion (1)</vt:lpstr>
      <vt:lpstr>Conclusion (2)</vt:lpstr>
      <vt:lpstr>Intercalaire générique « enseigner au Cp »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Soutenance du mardi 20 janvier Aline Blanchouin</dc:title>
  <dc:creator>aline</dc:creator>
  <cp:lastModifiedBy>aline</cp:lastModifiedBy>
  <cp:revision>303</cp:revision>
  <dcterms:created xsi:type="dcterms:W3CDTF">2015-01-17T06:24:34Z</dcterms:created>
  <dcterms:modified xsi:type="dcterms:W3CDTF">2017-06-03T04:32:05Z</dcterms:modified>
</cp:coreProperties>
</file>