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5" r:id="rId4"/>
    <p:sldId id="267" r:id="rId5"/>
    <p:sldId id="257" r:id="rId6"/>
    <p:sldId id="258" r:id="rId7"/>
    <p:sldId id="268" r:id="rId8"/>
    <p:sldId id="269" r:id="rId9"/>
    <p:sldId id="270" r:id="rId10"/>
    <p:sldId id="259" r:id="rId11"/>
    <p:sldId id="260" r:id="rId12"/>
    <p:sldId id="271" r:id="rId13"/>
    <p:sldId id="272" r:id="rId14"/>
    <p:sldId id="273" r:id="rId15"/>
    <p:sldId id="274" r:id="rId16"/>
    <p:sldId id="261" r:id="rId17"/>
    <p:sldId id="262" r:id="rId18"/>
    <p:sldId id="275" r:id="rId19"/>
    <p:sldId id="276" r:id="rId20"/>
    <p:sldId id="277" r:id="rId21"/>
    <p:sldId id="263" r:id="rId22"/>
    <p:sldId id="26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0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5/31/17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5400" b="1" dirty="0" smtClean="0"/>
              <a:t>Les </a:t>
            </a:r>
            <a:r>
              <a:rPr lang="fr-FR" sz="5400" b="1" dirty="0"/>
              <a:t>collaborations entre chercheurs </a:t>
            </a:r>
            <a:r>
              <a:rPr lang="fr-FR" sz="5400" b="1" dirty="0" smtClean="0"/>
              <a:t>et enseignants : </a:t>
            </a:r>
            <a:br>
              <a:rPr lang="fr-FR" sz="5400" b="1" dirty="0" smtClean="0"/>
            </a:br>
            <a:r>
              <a:rPr lang="fr-FR" sz="5400" b="1" dirty="0" smtClean="0"/>
              <a:t>trois questions</a:t>
            </a: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Philippe </a:t>
            </a:r>
            <a:r>
              <a:rPr lang="fr-FR" dirty="0" err="1" smtClean="0"/>
              <a:t>losego</a:t>
            </a:r>
            <a:endParaRPr lang="fr-FR" dirty="0" smtClean="0"/>
          </a:p>
          <a:p>
            <a:r>
              <a:rPr lang="fr-FR" dirty="0" smtClean="0"/>
              <a:t>Haute </a:t>
            </a:r>
            <a:r>
              <a:rPr lang="fr-FR" dirty="0" err="1" smtClean="0"/>
              <a:t>ecole</a:t>
            </a:r>
            <a:r>
              <a:rPr lang="fr-FR" dirty="0" smtClean="0"/>
              <a:t> pédagogique de </a:t>
            </a:r>
            <a:r>
              <a:rPr lang="fr-FR" dirty="0" err="1" smtClean="0"/>
              <a:t>lausanne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2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/>
              <a:t>1. Les savoirs : comment rompre avec l’opposition théorie/pratique ?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fr-FR" sz="2800" b="1" dirty="0" smtClean="0"/>
              <a:t>Conclusion</a:t>
            </a:r>
            <a:r>
              <a:rPr lang="fr-FR" sz="2800" b="1" dirty="0"/>
              <a:t> : trois types de savoirs</a:t>
            </a:r>
          </a:p>
          <a:p>
            <a:r>
              <a:rPr lang="fr-FR" b="1" dirty="0"/>
              <a:t>Les savoirs</a:t>
            </a:r>
            <a:r>
              <a:rPr lang="fr-FR" dirty="0"/>
              <a:t> visés par la recherche-action </a:t>
            </a:r>
            <a:r>
              <a:rPr lang="fr-FR" b="1" dirty="0"/>
              <a:t>concernent surtout le processus de changement lui-même</a:t>
            </a:r>
            <a:r>
              <a:rPr lang="fr-FR" dirty="0"/>
              <a:t>, mis en œuvre par les chercheurs et les acteurs. </a:t>
            </a:r>
          </a:p>
          <a:p>
            <a:r>
              <a:rPr lang="fr-FR" dirty="0"/>
              <a:t>La recherche collaborative vise à mettre au jour une zone de savoirs « contestés » (</a:t>
            </a:r>
            <a:r>
              <a:rPr lang="fr-FR" dirty="0" err="1"/>
              <a:t>Morrissette</a:t>
            </a:r>
            <a:r>
              <a:rPr lang="fr-FR" dirty="0"/>
              <a:t>, 2013), qui mettent en lumière les tensions et </a:t>
            </a:r>
            <a:r>
              <a:rPr lang="fr-FR" b="1" dirty="0"/>
              <a:t>la complexité  du travail</a:t>
            </a:r>
            <a:r>
              <a:rPr lang="fr-FR" dirty="0"/>
              <a:t>. </a:t>
            </a:r>
          </a:p>
          <a:p>
            <a:r>
              <a:rPr lang="fr-FR" dirty="0"/>
              <a:t>Enfin, les </a:t>
            </a:r>
            <a:r>
              <a:rPr lang="fr-FR" i="1" dirty="0" err="1"/>
              <a:t>lesson</a:t>
            </a:r>
            <a:r>
              <a:rPr lang="fr-FR" i="1" dirty="0"/>
              <a:t> </a:t>
            </a:r>
            <a:r>
              <a:rPr lang="fr-FR" i="1" dirty="0" err="1"/>
              <a:t>studies</a:t>
            </a:r>
            <a:r>
              <a:rPr lang="fr-FR" dirty="0"/>
              <a:t> sont des pratiques collaboratives spécialisées dans l’enseignement et visent les savoirs, qu’ils soient disciplinaires, didactiques, ou pédagogiques </a:t>
            </a:r>
            <a:r>
              <a:rPr lang="fr-FR" b="1" dirty="0"/>
              <a:t>ainsi que les apprentissages par les élèves.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00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z="3200" b="1" dirty="0"/>
              <a:t>2. Les rapports sociaux entre chercheurs et praticiens : émanciper, partager ou évoluer ensemble ?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fr-FR" sz="2800" b="1" dirty="0" smtClean="0"/>
              <a:t>2.1. La </a:t>
            </a:r>
            <a:r>
              <a:rPr lang="fr-FR" sz="2800" b="1" dirty="0"/>
              <a:t>recherche action : abolir les différences</a:t>
            </a:r>
          </a:p>
          <a:p>
            <a:endParaRPr lang="fr-FR" dirty="0" smtClean="0"/>
          </a:p>
          <a:p>
            <a:pPr marL="342900" lvl="1" indent="-342900"/>
            <a:r>
              <a:rPr lang="fr-FR" sz="2800" b="1" dirty="0" smtClean="0"/>
              <a:t> 2.2. La </a:t>
            </a:r>
            <a:r>
              <a:rPr lang="fr-FR" sz="2800" b="1" dirty="0"/>
              <a:t>recherche collaborative : une division du travail </a:t>
            </a:r>
            <a:r>
              <a:rPr lang="fr-FR" sz="2800" b="1" dirty="0" smtClean="0"/>
              <a:t>intellectuel</a:t>
            </a:r>
          </a:p>
          <a:p>
            <a:pPr marL="342900" lvl="1" indent="-342900"/>
            <a:endParaRPr lang="fr-FR" sz="2800" b="1" dirty="0"/>
          </a:p>
          <a:p>
            <a:pPr marL="342900" lvl="1" indent="-342900"/>
            <a:r>
              <a:rPr lang="fr-FR" sz="2800" b="1" dirty="0" smtClean="0"/>
              <a:t>2.3. </a:t>
            </a:r>
            <a:r>
              <a:rPr lang="fr-FR" sz="2800" b="1" dirty="0"/>
              <a:t>Les </a:t>
            </a:r>
            <a:r>
              <a:rPr lang="fr-FR" sz="2800" b="1" i="1" dirty="0" err="1"/>
              <a:t>lesson</a:t>
            </a:r>
            <a:r>
              <a:rPr lang="fr-FR" sz="2800" b="1" i="1" dirty="0"/>
              <a:t> </a:t>
            </a:r>
            <a:r>
              <a:rPr lang="fr-FR" sz="2800" b="1" i="1" dirty="0" err="1"/>
              <a:t>studies</a:t>
            </a:r>
            <a:r>
              <a:rPr lang="fr-FR" sz="2800" b="1" i="1" dirty="0"/>
              <a:t> </a:t>
            </a:r>
            <a:r>
              <a:rPr lang="fr-FR" sz="2800" b="1" dirty="0"/>
              <a:t>: des chercheurs pas </a:t>
            </a:r>
            <a:r>
              <a:rPr lang="fr-FR" sz="2800" b="1" dirty="0" smtClean="0"/>
              <a:t>indispensables</a:t>
            </a:r>
            <a:endParaRPr lang="fr-FR" sz="28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7383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3200" b="1" dirty="0"/>
              <a:t>2.1. La recherche action : abolir les </a:t>
            </a:r>
            <a:r>
              <a:rPr lang="fr-FR" sz="3200" b="1" dirty="0" smtClean="0"/>
              <a:t>différences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« Tous chercheurs ! ». Pas de différence de dignité. Abaissement volontaire du prestige académique.</a:t>
            </a:r>
            <a:endParaRPr lang="fr-FR" sz="2400" dirty="0"/>
          </a:p>
          <a:p>
            <a:r>
              <a:rPr lang="fr-FR" sz="2400" dirty="0" smtClean="0"/>
              <a:t>Epoque ou beaucoup de chercheurs ne sont </a:t>
            </a:r>
            <a:r>
              <a:rPr lang="fr-FR" sz="2400" dirty="0"/>
              <a:t>p</a:t>
            </a:r>
            <a:r>
              <a:rPr lang="fr-FR" sz="2400" dirty="0" smtClean="0"/>
              <a:t>as docteurs.</a:t>
            </a:r>
            <a:endParaRPr lang="fr-FR" sz="2400" dirty="0"/>
          </a:p>
          <a:p>
            <a:r>
              <a:rPr lang="fr-FR" sz="2400" dirty="0" smtClean="0"/>
              <a:t>Mais souvent : position surplombante, volonté d’émanciper, voire de rééduquer (Lewin).</a:t>
            </a:r>
          </a:p>
          <a:p>
            <a:r>
              <a:rPr lang="fr-FR" sz="2400" dirty="0" smtClean="0"/>
              <a:t>Piège pour les praticiens, engagés dans des pratiques de recherches chronophages et dans des enjeux académiques étrangers à leur position.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39578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3200" b="1" dirty="0"/>
              <a:t> 2.2. La recherche collaborative : une division du travail </a:t>
            </a:r>
            <a:r>
              <a:rPr lang="fr-FR" sz="3200" b="1" dirty="0" smtClean="0"/>
              <a:t>intellectuel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Chercheurs en désir de réhabiliter une recherche académique sans prise sur le réel.</a:t>
            </a:r>
          </a:p>
          <a:p>
            <a:r>
              <a:rPr lang="fr-FR" sz="2800" dirty="0" smtClean="0"/>
              <a:t>Volonté de constituer le praticien comme compétent.</a:t>
            </a:r>
            <a:endParaRPr lang="fr-FR" sz="2800" dirty="0"/>
          </a:p>
          <a:p>
            <a:r>
              <a:rPr lang="fr-FR" sz="2800" dirty="0" smtClean="0"/>
              <a:t>Différence des besoins : légitimité scientifique sur le marché scientifique pour les uns, développement professionnel pour les autres.</a:t>
            </a:r>
            <a:endParaRPr lang="fr-FR" sz="2800" dirty="0"/>
          </a:p>
          <a:p>
            <a:r>
              <a:rPr lang="fr-FR" sz="2800" dirty="0" smtClean="0"/>
              <a:t>Co-construction des problèmes </a:t>
            </a:r>
            <a:r>
              <a:rPr lang="fr-FR" sz="2800" b="1" dirty="0" smtClean="0"/>
              <a:t>bifaces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410512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3200" b="1" dirty="0"/>
              <a:t>2.3. Les </a:t>
            </a:r>
            <a:r>
              <a:rPr lang="fr-FR" sz="3200" b="1" i="1" dirty="0" err="1"/>
              <a:t>lesson</a:t>
            </a:r>
            <a:r>
              <a:rPr lang="fr-FR" sz="3200" b="1" i="1" dirty="0"/>
              <a:t> </a:t>
            </a:r>
            <a:r>
              <a:rPr lang="fr-FR" sz="3200" b="1" i="1" dirty="0" err="1"/>
              <a:t>studies</a:t>
            </a:r>
            <a:r>
              <a:rPr lang="fr-FR" sz="3200" b="1" i="1" dirty="0"/>
              <a:t> </a:t>
            </a:r>
            <a:r>
              <a:rPr lang="fr-FR" sz="3200" b="1" dirty="0"/>
              <a:t>: des chercheurs pas </a:t>
            </a:r>
            <a:r>
              <a:rPr lang="fr-FR" sz="3200" b="1" dirty="0" smtClean="0"/>
              <a:t>indispensables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 smtClean="0"/>
              <a:t>Au Japon : Professionnellement, les chercheurs font partie des enseignants (mêmes associations). </a:t>
            </a:r>
          </a:p>
          <a:p>
            <a:r>
              <a:rPr lang="fr-FR" sz="2800" dirty="0" smtClean="0"/>
              <a:t>Le prestige des « praticiens formateurs » ou « conseillers pédagogiques » est aussi élevé que celui des chercheurs (publient dans la noosphère).</a:t>
            </a:r>
          </a:p>
          <a:p>
            <a:r>
              <a:rPr lang="fr-FR" sz="2800" dirty="0" smtClean="0"/>
              <a:t>Les LS parties du fonctionnement habituel des établissements. Les chercheurs ne sont pas toujours présents.</a:t>
            </a:r>
          </a:p>
        </p:txBody>
      </p:sp>
    </p:spTree>
    <p:extLst>
      <p:ext uri="{BB962C8B-B14F-4D97-AF65-F5344CB8AC3E}">
        <p14:creationId xmlns:p14="http://schemas.microsoft.com/office/powerpoint/2010/main" val="1658873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3200" b="1" dirty="0"/>
              <a:t>2.3. Les </a:t>
            </a:r>
            <a:r>
              <a:rPr lang="fr-FR" sz="3200" b="1" i="1" dirty="0" err="1"/>
              <a:t>lesson</a:t>
            </a:r>
            <a:r>
              <a:rPr lang="fr-FR" sz="3200" b="1" i="1" dirty="0"/>
              <a:t> </a:t>
            </a:r>
            <a:r>
              <a:rPr lang="fr-FR" sz="3200" b="1" i="1" dirty="0" err="1"/>
              <a:t>studies</a:t>
            </a:r>
            <a:r>
              <a:rPr lang="fr-FR" sz="3200" b="1" i="1" dirty="0"/>
              <a:t> </a:t>
            </a:r>
            <a:r>
              <a:rPr lang="fr-FR" sz="3200" b="1" dirty="0"/>
              <a:t>: des chercheurs pas </a:t>
            </a:r>
            <a:r>
              <a:rPr lang="fr-FR" sz="3200" b="1" dirty="0" smtClean="0"/>
              <a:t>indispensables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En Occident : les LS étant nouvelles, les chercheurs sont requis et sont initiateurs.</a:t>
            </a:r>
            <a:endParaRPr lang="fr-FR" sz="2800" dirty="0"/>
          </a:p>
          <a:p>
            <a:r>
              <a:rPr lang="fr-FR" sz="2800" dirty="0" smtClean="0"/>
              <a:t>Problèmes d’ajustement des comportements. Partis de positions d’experts, les chercheurs descendent doucement vers une position de « chercheur » c’est-à-dire qui doutent autant que les enseignants.</a:t>
            </a:r>
          </a:p>
          <a:p>
            <a:r>
              <a:rPr lang="fr-FR" sz="2800" dirty="0" smtClean="0"/>
              <a:t>Les chercheurs travaillent à leur propre disparition du processus de LS.</a:t>
            </a:r>
          </a:p>
        </p:txBody>
      </p:sp>
    </p:spTree>
    <p:extLst>
      <p:ext uri="{BB962C8B-B14F-4D97-AF65-F5344CB8AC3E}">
        <p14:creationId xmlns:p14="http://schemas.microsoft.com/office/powerpoint/2010/main" val="2003725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z="3200" b="1" dirty="0"/>
              <a:t>2. Les rapports sociaux entre chercheurs et praticiens : émanciper, partager ou évoluer ensemble ?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FR" sz="2800" b="1" dirty="0" smtClean="0"/>
          </a:p>
          <a:p>
            <a:r>
              <a:rPr lang="fr-FR" sz="2800" b="1" dirty="0" smtClean="0"/>
              <a:t>2.4. Conclusion : trois </a:t>
            </a:r>
            <a:r>
              <a:rPr lang="fr-FR" sz="2800" b="1" dirty="0" err="1" smtClean="0"/>
              <a:t>symétrisations</a:t>
            </a:r>
            <a:endParaRPr lang="fr-FR" sz="2800" b="1" dirty="0" smtClean="0"/>
          </a:p>
          <a:p>
            <a:r>
              <a:rPr lang="fr-FR" dirty="0" smtClean="0"/>
              <a:t>En </a:t>
            </a:r>
            <a:r>
              <a:rPr lang="fr-FR" dirty="0"/>
              <a:t>recherche-action, c’est un </a:t>
            </a:r>
            <a:r>
              <a:rPr lang="fr-FR" b="1" dirty="0"/>
              <a:t>principe démocratique</a:t>
            </a:r>
            <a:r>
              <a:rPr lang="fr-FR" dirty="0"/>
              <a:t> : chercheurs et formateurs s’indifférencient et produisent ensemble. </a:t>
            </a:r>
          </a:p>
          <a:p>
            <a:r>
              <a:rPr lang="fr-FR" dirty="0"/>
              <a:t>En recherche collaborative, il y a un processus de </a:t>
            </a:r>
            <a:r>
              <a:rPr lang="fr-FR" dirty="0" err="1"/>
              <a:t>co</a:t>
            </a:r>
            <a:r>
              <a:rPr lang="fr-FR" dirty="0"/>
              <a:t>-construction mais </a:t>
            </a:r>
            <a:r>
              <a:rPr lang="fr-FR" b="1" dirty="0"/>
              <a:t>chaque métier doit y trouver son intérêt propre</a:t>
            </a:r>
            <a:r>
              <a:rPr lang="fr-FR" dirty="0"/>
              <a:t> : scientifique pour les uns, professionnel pour les autres. </a:t>
            </a:r>
          </a:p>
          <a:p>
            <a:r>
              <a:rPr lang="fr-FR" dirty="0"/>
              <a:t>Enfin, en LS, la </a:t>
            </a:r>
            <a:r>
              <a:rPr lang="fr-FR" dirty="0" err="1"/>
              <a:t>symétrisation</a:t>
            </a:r>
            <a:r>
              <a:rPr lang="fr-FR" dirty="0"/>
              <a:t> est progressive et dépend des problèmes abordés : elle provient du fait que confrontés à de vrais problèmes scientifiques (</a:t>
            </a:r>
            <a:r>
              <a:rPr lang="fr-FR" i="1" dirty="0"/>
              <a:t>i.e.</a:t>
            </a:r>
            <a:r>
              <a:rPr lang="fr-FR" dirty="0"/>
              <a:t> non-résolus) les chercheurs adoptent la position modeste de la recherche « en train de se faire » plutôt que la position d’autorité de la science « faite » pour reprendre l’expression de </a:t>
            </a:r>
            <a:r>
              <a:rPr lang="fr-FR" dirty="0" err="1"/>
              <a:t>Latour</a:t>
            </a:r>
            <a:r>
              <a:rPr lang="fr-FR" dirty="0"/>
              <a:t> (1989).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37558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b="1" dirty="0"/>
              <a:t>3. Le rapport à l’innovation : vers une dépolitisation ?</a:t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fr-FR" sz="2800" b="1" dirty="0" smtClean="0"/>
              <a:t>3.1. La </a:t>
            </a:r>
            <a:r>
              <a:rPr lang="fr-FR" sz="2800" b="1" dirty="0"/>
              <a:t>recherche action : changer les institutions</a:t>
            </a:r>
          </a:p>
          <a:p>
            <a:endParaRPr lang="fr-FR" dirty="0" smtClean="0"/>
          </a:p>
          <a:p>
            <a:pPr marL="342900" lvl="1" indent="-342900"/>
            <a:r>
              <a:rPr lang="fr-FR" sz="2800" b="1" dirty="0" smtClean="0"/>
              <a:t>3.2. La </a:t>
            </a:r>
            <a:r>
              <a:rPr lang="fr-FR" sz="2800" b="1" dirty="0"/>
              <a:t>recherche collaborative : donner du sens à une recherche universitaire en mal de </a:t>
            </a:r>
            <a:r>
              <a:rPr lang="fr-FR" sz="2800" b="1" dirty="0" smtClean="0"/>
              <a:t>légitimité</a:t>
            </a:r>
            <a:r>
              <a:rPr lang="fr-FR" sz="2800" b="1" dirty="0"/>
              <a:t> </a:t>
            </a:r>
            <a:r>
              <a:rPr lang="fr-FR" sz="2800" b="1" dirty="0" smtClean="0"/>
              <a:t>?</a:t>
            </a:r>
          </a:p>
          <a:p>
            <a:pPr marL="342900" lvl="1" indent="-342900"/>
            <a:r>
              <a:rPr lang="fr-FR" sz="2800" b="1" dirty="0" smtClean="0"/>
              <a:t>3.3. Les </a:t>
            </a:r>
            <a:r>
              <a:rPr lang="fr-FR" sz="2800" b="1" i="1" dirty="0" err="1"/>
              <a:t>lesson</a:t>
            </a:r>
            <a:r>
              <a:rPr lang="fr-FR" sz="2800" b="1" i="1" dirty="0"/>
              <a:t> </a:t>
            </a:r>
            <a:r>
              <a:rPr lang="fr-FR" sz="2800" b="1" i="1" dirty="0" err="1"/>
              <a:t>studies</a:t>
            </a:r>
            <a:r>
              <a:rPr lang="fr-FR" sz="2800" b="1" dirty="0"/>
              <a:t> : </a:t>
            </a:r>
            <a:r>
              <a:rPr lang="fr-FR" sz="2800" b="1" dirty="0" smtClean="0"/>
              <a:t>innovation incrémentale</a:t>
            </a:r>
            <a:endParaRPr lang="fr-FR" sz="2800" b="1" dirty="0"/>
          </a:p>
          <a:p>
            <a:pPr marL="342900" lvl="1" indent="-342900"/>
            <a:endParaRPr lang="fr-FR" sz="28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9596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3200" b="1" dirty="0"/>
              <a:t>3.1. La recherche action : changer les institutions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La R-A suppose est du côté de l’innovation radicale : tout (organisation du travail, institutions, rapports de pouvoir, société) doit changer pour valoriser l’innovation.</a:t>
            </a:r>
          </a:p>
          <a:p>
            <a:endParaRPr lang="fr-FR" sz="2800" dirty="0"/>
          </a:p>
          <a:p>
            <a:r>
              <a:rPr lang="fr-FR" sz="2800" dirty="0" smtClean="0"/>
              <a:t>L’innovation est avant tout sociale (globale).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456733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2800" b="1" dirty="0"/>
              <a:t>3.2. La recherche collaborative : donner du sens à une recherche universitaire en mal de légitimité </a:t>
            </a:r>
            <a:r>
              <a:rPr lang="fr-FR" sz="2800" b="1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/>
            <a:r>
              <a:rPr lang="fr-FR" sz="2800" dirty="0" smtClean="0"/>
              <a:t>La recherche collaborative n’a pas pour but l’innovation. Celle-ci n’est qu’un sous-produit.</a:t>
            </a:r>
          </a:p>
          <a:p>
            <a:pPr marL="342900" lvl="1" indent="-342900"/>
            <a:endParaRPr lang="fr-FR" sz="2800" dirty="0"/>
          </a:p>
          <a:p>
            <a:pPr marL="342900" lvl="1" indent="-342900"/>
            <a:r>
              <a:rPr lang="fr-FR" sz="2800" dirty="0" smtClean="0"/>
              <a:t>Elle a pour but l’amélioration de la formation (initiale et continue) par la valorisation des compétences des acteurs.</a:t>
            </a:r>
          </a:p>
          <a:p>
            <a:pPr marL="342900" lvl="1" indent="-342900"/>
            <a:endParaRPr lang="fr-FR" sz="2800" dirty="0"/>
          </a:p>
          <a:p>
            <a:pPr marL="342900" lvl="1" indent="-342900"/>
            <a:r>
              <a:rPr lang="fr-FR" sz="2800" dirty="0" smtClean="0"/>
              <a:t>Essentiellement basée sur la bienveillance et l’émergence des savoirs cachés.</a:t>
            </a:r>
            <a:endParaRPr lang="fr-FR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994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 recherches participatives « canoniques »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La recherche action : 1940 -&gt;</a:t>
            </a:r>
            <a:r>
              <a:rPr lang="mr-IN" sz="2800" dirty="0" smtClean="0"/>
              <a:t>…</a:t>
            </a:r>
            <a:endParaRPr lang="fr-CH" sz="2800" dirty="0" smtClean="0"/>
          </a:p>
          <a:p>
            <a:endParaRPr lang="fr-CH" sz="2800" dirty="0"/>
          </a:p>
          <a:p>
            <a:r>
              <a:rPr lang="fr-CH" sz="2800" dirty="0" smtClean="0"/>
              <a:t>La recherche collaborative : 1980 -&gt;</a:t>
            </a:r>
          </a:p>
          <a:p>
            <a:endParaRPr lang="fr-CH" sz="2800" dirty="0"/>
          </a:p>
          <a:p>
            <a:r>
              <a:rPr lang="fr-CH" sz="2800" dirty="0" smtClean="0"/>
              <a:t>Les </a:t>
            </a:r>
            <a:r>
              <a:rPr lang="fr-CH" sz="2800" dirty="0" err="1" smtClean="0"/>
              <a:t>lesson</a:t>
            </a:r>
            <a:r>
              <a:rPr lang="fr-CH" sz="2800" dirty="0" smtClean="0"/>
              <a:t> </a:t>
            </a:r>
            <a:r>
              <a:rPr lang="fr-CH" sz="2800" dirty="0" err="1" smtClean="0"/>
              <a:t>studies</a:t>
            </a:r>
            <a:r>
              <a:rPr lang="fr-CH" sz="2800" dirty="0" smtClean="0"/>
              <a:t> : 1890 -&gt; (Japon), 1999 -&gt; (USA)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63178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3200" b="1" dirty="0"/>
              <a:t>3.3. Les </a:t>
            </a:r>
            <a:r>
              <a:rPr lang="fr-FR" sz="3200" b="1" i="1" dirty="0" err="1"/>
              <a:t>lesson</a:t>
            </a:r>
            <a:r>
              <a:rPr lang="fr-FR" sz="3200" b="1" i="1" dirty="0"/>
              <a:t> </a:t>
            </a:r>
            <a:r>
              <a:rPr lang="fr-FR" sz="3200" b="1" i="1" dirty="0" err="1"/>
              <a:t>studies</a:t>
            </a:r>
            <a:r>
              <a:rPr lang="fr-FR" sz="3200" b="1" dirty="0"/>
              <a:t> : innovation </a:t>
            </a:r>
            <a:r>
              <a:rPr lang="fr-FR" sz="3200" b="1" dirty="0" smtClean="0"/>
              <a:t>incrémentale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Les LS se situent dans la tradition japonaise d’innovation incrémentale, c’est à</a:t>
            </a:r>
            <a:r>
              <a:rPr lang="en-US" sz="2800" dirty="0"/>
              <a:t>-</a:t>
            </a:r>
            <a:r>
              <a:rPr lang="fr-FR" sz="2800" dirty="0" smtClean="0"/>
              <a:t>dire définie à partir du travail et non de la théorie.</a:t>
            </a:r>
            <a:endParaRPr lang="fr-FR" sz="2800" dirty="0"/>
          </a:p>
          <a:p>
            <a:r>
              <a:rPr lang="fr-FR" sz="2800" dirty="0" smtClean="0"/>
              <a:t>Elles n’ont pas vocation à changer les institutions mais à assurer leur fonctionnement normal par amélioration continue.</a:t>
            </a:r>
          </a:p>
          <a:p>
            <a:r>
              <a:rPr lang="fr-FR" sz="2800" dirty="0" smtClean="0"/>
              <a:t>Elles ne visent que l’efficacité.</a:t>
            </a:r>
          </a:p>
        </p:txBody>
      </p:sp>
    </p:spTree>
    <p:extLst>
      <p:ext uri="{BB962C8B-B14F-4D97-AF65-F5344CB8AC3E}">
        <p14:creationId xmlns:p14="http://schemas.microsoft.com/office/powerpoint/2010/main" val="1643520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b="1" dirty="0"/>
              <a:t>Conclusion : 3 recherches participatives, trois époques</a:t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30 glorieuses et la recherche action : critique de la bureaucratie et de systèmes éducatifs qui se développent quantitativement</a:t>
            </a:r>
          </a:p>
          <a:p>
            <a:endParaRPr lang="fr-FR" dirty="0"/>
          </a:p>
          <a:p>
            <a:r>
              <a:rPr lang="fr-FR" dirty="0" smtClean="0"/>
              <a:t>Les années 1980-90 et la recherche participative : focalisation sur l’individu au travail (le praticien réflexif) la complexité et les processus</a:t>
            </a:r>
          </a:p>
          <a:p>
            <a:endParaRPr lang="fr-FR" dirty="0"/>
          </a:p>
          <a:p>
            <a:r>
              <a:rPr lang="fr-FR" dirty="0" smtClean="0"/>
              <a:t>Les années 90-2000 et les </a:t>
            </a:r>
            <a:r>
              <a:rPr lang="fr-FR" i="1" dirty="0" err="1" smtClean="0"/>
              <a:t>lesson</a:t>
            </a:r>
            <a:r>
              <a:rPr lang="fr-FR" i="1" dirty="0" smtClean="0"/>
              <a:t> </a:t>
            </a:r>
            <a:r>
              <a:rPr lang="fr-FR" i="1" dirty="0" err="1" smtClean="0"/>
              <a:t>studies</a:t>
            </a:r>
            <a:r>
              <a:rPr lang="fr-FR" i="1" dirty="0" smtClean="0"/>
              <a:t> </a:t>
            </a:r>
            <a:r>
              <a:rPr lang="fr-FR" dirty="0" smtClean="0"/>
              <a:t>: ère de l’évaluation et du rendre-compte. Focalisation sur les résultats.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122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seront les recherches participatives du futur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200" dirty="0" smtClean="0"/>
              <a:t>1. La recherche participative : à la recherche de quels savoirs ?</a:t>
            </a:r>
          </a:p>
          <a:p>
            <a:endParaRPr lang="fr-FR" sz="3200" dirty="0"/>
          </a:p>
          <a:p>
            <a:r>
              <a:rPr lang="fr-FR" sz="3200" dirty="0" smtClean="0"/>
              <a:t>2. Quelles interactions entre chercheurs et enseignants ?</a:t>
            </a:r>
          </a:p>
          <a:p>
            <a:endParaRPr lang="fr-FR" sz="3200" dirty="0"/>
          </a:p>
          <a:p>
            <a:r>
              <a:rPr lang="fr-FR" sz="3200" dirty="0" smtClean="0"/>
              <a:t>3. L’innovation et les institutions : vers une dépolitisation ?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26299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recherches participatives : points communs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Les enseignants ne sont pas des objets, ni des informateurs mais des sujets.</a:t>
            </a:r>
          </a:p>
          <a:p>
            <a:endParaRPr lang="fr-FR" sz="2800" dirty="0"/>
          </a:p>
          <a:p>
            <a:r>
              <a:rPr lang="fr-FR" sz="2800" dirty="0" smtClean="0"/>
              <a:t>Volonté de rompre avec le clivage théorie pratique (savoirs d’action ?).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61925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recherches participatives : différences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Le rapport à l’innovation est différent : </a:t>
            </a:r>
          </a:p>
          <a:p>
            <a:r>
              <a:rPr lang="fr-FR" sz="2800" dirty="0" smtClean="0"/>
              <a:t>radical dans la R-A</a:t>
            </a:r>
          </a:p>
          <a:p>
            <a:r>
              <a:rPr lang="fr-FR" sz="2800" dirty="0" smtClean="0"/>
              <a:t>Facultatif dans les RC</a:t>
            </a:r>
          </a:p>
          <a:p>
            <a:r>
              <a:rPr lang="fr-FR" sz="2800" dirty="0" smtClean="0"/>
              <a:t>Incrémental dans les LS</a:t>
            </a:r>
          </a:p>
          <a:p>
            <a:endParaRPr lang="fr-FR" sz="2800" i="1" dirty="0"/>
          </a:p>
          <a:p>
            <a:r>
              <a:rPr lang="fr-FR" sz="2800" dirty="0" smtClean="0"/>
              <a:t>Les LS sont spécifiques à l’enseignement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98368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fr-FR" sz="2800" b="1" dirty="0" smtClean="0"/>
              <a:t>1. Les </a:t>
            </a:r>
            <a:r>
              <a:rPr lang="fr-FR" sz="2800" b="1" dirty="0"/>
              <a:t>savoirs : comment rompre avec l’opposition théorie/pratique </a:t>
            </a:r>
            <a:r>
              <a:rPr lang="fr-FR" sz="2800" b="1" dirty="0" smtClean="0"/>
              <a:t>?</a:t>
            </a:r>
          </a:p>
          <a:p>
            <a:pPr lvl="0"/>
            <a:endParaRPr lang="fr-FR" sz="2800" dirty="0" smtClean="0"/>
          </a:p>
          <a:p>
            <a:pPr lvl="0"/>
            <a:r>
              <a:rPr lang="fr-FR" sz="2800" b="1" dirty="0" smtClean="0"/>
              <a:t>2. Les </a:t>
            </a:r>
            <a:r>
              <a:rPr lang="fr-FR" sz="2800" b="1" dirty="0"/>
              <a:t>rapports sociaux entre chercheurs et praticiens : émanciper, partager ou évoluer ensemble ?</a:t>
            </a:r>
          </a:p>
          <a:p>
            <a:endParaRPr lang="fr-FR" sz="2800" dirty="0" smtClean="0"/>
          </a:p>
          <a:p>
            <a:pPr lvl="0"/>
            <a:r>
              <a:rPr lang="fr-FR" sz="2800" b="1" dirty="0" smtClean="0"/>
              <a:t>3. Le </a:t>
            </a:r>
            <a:r>
              <a:rPr lang="fr-FR" sz="2800" b="1" dirty="0"/>
              <a:t>rapport à l’innovation : vers une dépolitisation ?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00499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z="3200" b="1" dirty="0"/>
              <a:t>1. Les savoirs : comment rompre avec l’opposition théorie/pratique ?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fr-FR" sz="2800" b="1" dirty="0" smtClean="0"/>
              <a:t>1.1 La </a:t>
            </a:r>
            <a:r>
              <a:rPr lang="fr-FR" sz="2800" b="1" dirty="0"/>
              <a:t>recherche action : des savoirs sur le changement</a:t>
            </a:r>
          </a:p>
          <a:p>
            <a:endParaRPr lang="fr-FR" dirty="0" smtClean="0"/>
          </a:p>
          <a:p>
            <a:pPr marL="342900" lvl="1" indent="-342900"/>
            <a:r>
              <a:rPr lang="fr-FR" sz="2800" b="1" dirty="0" smtClean="0"/>
              <a:t>1.2 La </a:t>
            </a:r>
            <a:r>
              <a:rPr lang="fr-FR" sz="2800" b="1" dirty="0"/>
              <a:t>recherche collaborative : des savoirs </a:t>
            </a:r>
            <a:r>
              <a:rPr lang="fr-FR" sz="2800" b="1" dirty="0" smtClean="0"/>
              <a:t>réflexifs</a:t>
            </a:r>
          </a:p>
          <a:p>
            <a:pPr marL="342900" lvl="1" indent="-342900"/>
            <a:endParaRPr lang="fr-FR" sz="2800" b="1" dirty="0" smtClean="0"/>
          </a:p>
          <a:p>
            <a:pPr marL="342900" lvl="1" indent="-342900"/>
            <a:r>
              <a:rPr lang="fr-FR" sz="2800" b="1" dirty="0" smtClean="0"/>
              <a:t>1.3 Les </a:t>
            </a:r>
            <a:r>
              <a:rPr lang="fr-FR" sz="2800" b="1" i="1" dirty="0" err="1"/>
              <a:t>lesson</a:t>
            </a:r>
            <a:r>
              <a:rPr lang="fr-FR" sz="2800" b="1" i="1" dirty="0"/>
              <a:t> </a:t>
            </a:r>
            <a:r>
              <a:rPr lang="fr-FR" sz="2800" b="1" i="1" dirty="0" err="1"/>
              <a:t>studies</a:t>
            </a:r>
            <a:r>
              <a:rPr lang="fr-FR" sz="2800" b="1" i="1" dirty="0"/>
              <a:t> </a:t>
            </a:r>
            <a:r>
              <a:rPr lang="fr-FR" sz="2800" b="1" dirty="0"/>
              <a:t>: un déplacement par rapport au point de vue de l’enseignement</a:t>
            </a:r>
          </a:p>
          <a:p>
            <a:pPr marL="342900" lvl="1" indent="-342900"/>
            <a:endParaRPr lang="fr-FR" sz="28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333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2800" b="1" dirty="0"/>
              <a:t>1.1 La recherche action : des savoirs sur le changement</a:t>
            </a:r>
            <a:br>
              <a:rPr lang="fr-FR" sz="2800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Sortir du laboratoire (recherche en « plein air »)</a:t>
            </a:r>
          </a:p>
          <a:p>
            <a:endParaRPr lang="fr-FR" b="1" dirty="0"/>
          </a:p>
          <a:p>
            <a:r>
              <a:rPr lang="fr-FR" b="1" dirty="0" smtClean="0"/>
              <a:t>Processus de changement :</a:t>
            </a:r>
          </a:p>
          <a:p>
            <a:endParaRPr lang="fr-FR" b="1" dirty="0"/>
          </a:p>
          <a:p>
            <a:r>
              <a:rPr lang="fr-FR" b="1" dirty="0" smtClean="0"/>
              <a:t>Planifier </a:t>
            </a:r>
            <a:r>
              <a:rPr lang="fr-FR" b="1" dirty="0"/>
              <a:t>–&gt; agir –&gt; évaluer –&gt; réfléchir –&gt; </a:t>
            </a:r>
            <a:r>
              <a:rPr lang="fr-FR" b="1" dirty="0" err="1"/>
              <a:t>re</a:t>
            </a:r>
            <a:r>
              <a:rPr lang="fr-FR" b="1" dirty="0"/>
              <a:t>-planifier, etc.</a:t>
            </a:r>
            <a:endParaRPr lang="fr-FR" dirty="0"/>
          </a:p>
          <a:p>
            <a:endParaRPr lang="fr-FR" dirty="0" smtClean="0"/>
          </a:p>
          <a:p>
            <a:r>
              <a:rPr lang="fr-FR" b="1" dirty="0" smtClean="0"/>
              <a:t>Questionnements complexes : ne pas séparer les fonctions.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7667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3200" b="1" dirty="0"/>
              <a:t>1.2 La recherche collaborative : des savoirs réflexifs</a:t>
            </a:r>
            <a:br>
              <a:rPr lang="fr-FR" sz="3200" b="1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Se centrer sur le praticien réflexif.</a:t>
            </a:r>
          </a:p>
          <a:p>
            <a:endParaRPr lang="fr-FR" b="1" dirty="0"/>
          </a:p>
          <a:p>
            <a:r>
              <a:rPr lang="fr-FR" b="1" dirty="0" smtClean="0"/>
              <a:t>L’individu en tant qu’il est compétent.</a:t>
            </a:r>
          </a:p>
          <a:p>
            <a:endParaRPr lang="fr-FR" b="1" dirty="0"/>
          </a:p>
          <a:p>
            <a:r>
              <a:rPr lang="fr-FR" b="1" dirty="0" smtClean="0"/>
              <a:t>Quel est son point de vue ? Comment évolue-t-il ?</a:t>
            </a:r>
          </a:p>
          <a:p>
            <a:endParaRPr lang="fr-FR" b="1" dirty="0"/>
          </a:p>
          <a:p>
            <a:r>
              <a:rPr lang="fr-FR" b="1" dirty="0" smtClean="0"/>
              <a:t>Réhabiliter le travail dans toute sa complexité</a:t>
            </a:r>
          </a:p>
          <a:p>
            <a:endParaRPr lang="fr-FR" b="1" dirty="0"/>
          </a:p>
          <a:p>
            <a:r>
              <a:rPr lang="fr-FR" b="1" dirty="0" smtClean="0"/>
              <a:t>Production de publications et de développement professionnel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422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defTabSz="457200" rtl="0">
              <a:spcBef>
                <a:spcPct val="0"/>
              </a:spcBef>
            </a:pPr>
            <a:r>
              <a:rPr lang="fr-FR" sz="2800" b="1" dirty="0"/>
              <a:t>1.3 Les </a:t>
            </a:r>
            <a:r>
              <a:rPr lang="fr-FR" sz="2800" b="1" i="1" dirty="0" err="1"/>
              <a:t>lesson</a:t>
            </a:r>
            <a:r>
              <a:rPr lang="fr-FR" sz="2800" b="1" i="1" dirty="0"/>
              <a:t> </a:t>
            </a:r>
            <a:r>
              <a:rPr lang="fr-FR" sz="2800" b="1" i="1" dirty="0" err="1"/>
              <a:t>studies</a:t>
            </a:r>
            <a:r>
              <a:rPr lang="fr-FR" sz="2800" b="1" i="1" dirty="0"/>
              <a:t> </a:t>
            </a:r>
            <a:r>
              <a:rPr lang="fr-FR" sz="2800" b="1" dirty="0"/>
              <a:t>: un déplacement par rapport au point de vue de </a:t>
            </a:r>
            <a:r>
              <a:rPr lang="fr-FR" sz="2800" b="1" dirty="0" smtClean="0"/>
              <a:t>l’enseignement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Même cycle de changement que la R-A :</a:t>
            </a:r>
          </a:p>
          <a:p>
            <a:endParaRPr lang="fr-FR" dirty="0"/>
          </a:p>
          <a:p>
            <a:r>
              <a:rPr lang="fr-FR" b="1" dirty="0"/>
              <a:t>Planifier –&gt; agir –&gt; évaluer –&gt; réfléchir –&gt; </a:t>
            </a:r>
            <a:r>
              <a:rPr lang="fr-FR" b="1" dirty="0" err="1"/>
              <a:t>re</a:t>
            </a:r>
            <a:r>
              <a:rPr lang="fr-FR" b="1" dirty="0"/>
              <a:t>-planifier, etc.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Cadre très limité d’une discipline et d’une leçon.</a:t>
            </a:r>
          </a:p>
          <a:p>
            <a:endParaRPr lang="fr-FR" dirty="0"/>
          </a:p>
          <a:p>
            <a:r>
              <a:rPr lang="fr-FR" dirty="0" smtClean="0"/>
              <a:t>Intérêt pour les résultats : apprentissages des élèves. Prendre leur point de vue.</a:t>
            </a:r>
          </a:p>
          <a:p>
            <a:r>
              <a:rPr lang="fr-FR" dirty="0" smtClean="0"/>
              <a:t>Production de cours et de méthodes.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2590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80</TotalTime>
  <Words>656</Words>
  <Application>Microsoft Macintosh PowerPoint</Application>
  <PresentationFormat>Grand écran</PresentationFormat>
  <Paragraphs>124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Century Gothic</vt:lpstr>
      <vt:lpstr>Mangal</vt:lpstr>
      <vt:lpstr>Wingdings 3</vt:lpstr>
      <vt:lpstr>Arial</vt:lpstr>
      <vt:lpstr>Ion</vt:lpstr>
      <vt:lpstr>Les collaborations entre chercheurs et enseignants :  trois questions</vt:lpstr>
      <vt:lpstr>Trois recherches participatives « canoniques » </vt:lpstr>
      <vt:lpstr>Les recherches participatives : points communs</vt:lpstr>
      <vt:lpstr>Les recherches participatives : différences</vt:lpstr>
      <vt:lpstr>Présentation PowerPoint</vt:lpstr>
      <vt:lpstr>1. Les savoirs : comment rompre avec l’opposition théorie/pratique ? </vt:lpstr>
      <vt:lpstr>1.1 La recherche action : des savoirs sur le changement </vt:lpstr>
      <vt:lpstr>1.2 La recherche collaborative : des savoirs réflexifs </vt:lpstr>
      <vt:lpstr>1.3 Les lesson studies : un déplacement par rapport au point de vue de l’enseignement</vt:lpstr>
      <vt:lpstr>1. Les savoirs : comment rompre avec l’opposition théorie/pratique ? </vt:lpstr>
      <vt:lpstr>2. Les rapports sociaux entre chercheurs et praticiens : émanciper, partager ou évoluer ensemble ? </vt:lpstr>
      <vt:lpstr>2.1. La recherche action : abolir les différences</vt:lpstr>
      <vt:lpstr> 2.2. La recherche collaborative : une division du travail intellectuel</vt:lpstr>
      <vt:lpstr>2.3. Les lesson studies : des chercheurs pas indispensables</vt:lpstr>
      <vt:lpstr>2.3. Les lesson studies : des chercheurs pas indispensables</vt:lpstr>
      <vt:lpstr>2. Les rapports sociaux entre chercheurs et praticiens : émanciper, partager ou évoluer ensemble ? </vt:lpstr>
      <vt:lpstr>3. Le rapport à l’innovation : vers une dépolitisation ? </vt:lpstr>
      <vt:lpstr>3.1. La recherche action : changer les institutions </vt:lpstr>
      <vt:lpstr>3.2. La recherche collaborative : donner du sens à une recherche universitaire en mal de légitimité ?</vt:lpstr>
      <vt:lpstr>3.3. Les lesson studies : innovation incrémentale</vt:lpstr>
      <vt:lpstr>Conclusion : 3 recherches participatives, trois époques </vt:lpstr>
      <vt:lpstr>Comment seront les recherches participatives du futur ?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collaborations entre chercheurs et enseignants :  trois questions</dc:title>
  <dc:creator>Philippe Losego</dc:creator>
  <cp:lastModifiedBy>Philippe Losego</cp:lastModifiedBy>
  <cp:revision>15</cp:revision>
  <dcterms:created xsi:type="dcterms:W3CDTF">2017-05-31T04:26:18Z</dcterms:created>
  <dcterms:modified xsi:type="dcterms:W3CDTF">2017-05-31T05:46:53Z</dcterms:modified>
</cp:coreProperties>
</file>