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70" r:id="rId3"/>
    <p:sldId id="276" r:id="rId4"/>
    <p:sldId id="277" r:id="rId5"/>
    <p:sldId id="278" r:id="rId6"/>
    <p:sldId id="279" r:id="rId7"/>
    <p:sldId id="274" r:id="rId8"/>
    <p:sldId id="27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5C1FA4-FF0F-4BDA-99E1-4CE1FC64EA9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D355E7-0ED4-47B3-9311-4298E8F567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13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5204-8587-4241-A61D-E937D78C5366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B2CE-4178-4E27-B138-AFAFFCF1FF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2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2098-6380-4282-9D36-1DD0B02E0550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25F3-9B9C-44F2-9CAF-6D6CA44402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03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A3CD-2E34-49E1-AEE2-1D4695FAD79C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51ED5-0EE9-4D38-84CF-C943A86B8B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96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12AB3-40C4-4FE1-97A8-A983164B5B53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BE03-24EF-487F-86E6-77E449F5E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30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D9D3-5FE1-4E12-B922-27E70F91EFDB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FBD-DEF0-4035-9232-CF24C7E081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6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3770D-826E-4A29-9EC7-8D73FE9731A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C955-03EC-4238-808A-E6A20924EB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4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E884-0250-4A03-AE05-CA6DC4D6166B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6523-9612-4538-BD30-C529FEA256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7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BCED-DFBD-4EC2-A859-C281ABA9D1FF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8A85E-7B38-4216-8F37-CA7259F82D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8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3D7E-8209-4372-B334-E793DCC8E640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6BDD-4576-4E60-B60D-DA85C57A9D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96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7358-AF08-4DC7-A2AB-4B7E94A13F65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7D19-6F28-4CE9-BECF-9F361AB6A9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19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9811-5A71-4E9D-8BB7-ED84D0DA1832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9F0D-A6E4-4C29-85AF-0BF960D12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5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C0B77-9774-4A9C-9880-3EF743E6F573}" type="datetimeFigureOut">
              <a:rPr lang="fr-FR"/>
              <a:pPr>
                <a:defRPr/>
              </a:pPr>
              <a:t>19/06/2015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EE4A2-6AD3-4F56-BE3E-1F1F4C1EE3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11" y="-13861"/>
            <a:ext cx="9631870" cy="6871861"/>
          </a:xfrm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792956" y="155679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dirty="0" smtClean="0">
                <a:solidFill>
                  <a:srgbClr val="0070C0"/>
                </a:solidFill>
                <a:latin typeface="Algerian" pitchFamily="82" charset="0"/>
              </a:rPr>
              <a:t>Evaluation formative 2</a:t>
            </a:r>
            <a:endParaRPr lang="fr-FR" dirty="0" smtClean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8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57596"/>
              </p:ext>
            </p:extLst>
          </p:nvPr>
        </p:nvGraphicFramePr>
        <p:xfrm>
          <a:off x="1979712" y="548680"/>
          <a:ext cx="3960439" cy="2609704"/>
        </p:xfrm>
        <a:graphic>
          <a:graphicData uri="http://schemas.openxmlformats.org/drawingml/2006/table">
            <a:tbl>
              <a:tblPr firstRow="1" firstCol="1" bandRow="1"/>
              <a:tblGrid>
                <a:gridCol w="1485164"/>
                <a:gridCol w="1210136"/>
                <a:gridCol w="1265139"/>
              </a:tblGrid>
              <a:tr h="1395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1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 Longueurs réelles en cm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49393" y="3645024"/>
            <a:ext cx="84969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Dans le tableau de proportionnalité suivant, </a:t>
            </a:r>
          </a:p>
          <a:p>
            <a:r>
              <a:rPr lang="fr-FR" sz="2800" b="1" dirty="0" smtClean="0"/>
              <a:t>Les nombres 2 et 9 sont:</a:t>
            </a:r>
          </a:p>
          <a:p>
            <a:endParaRPr lang="fr-FR" sz="2400" dirty="0"/>
          </a:p>
          <a:p>
            <a:pPr marL="342900" indent="-342900">
              <a:buAutoNum type="arabicParenBoth"/>
            </a:pPr>
            <a:r>
              <a:rPr lang="fr-FR" sz="2400" dirty="0"/>
              <a:t> </a:t>
            </a:r>
            <a:r>
              <a:rPr lang="fr-FR" sz="2800" dirty="0" smtClean="0"/>
              <a:t>sur la même ligne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dans la même colonne</a:t>
            </a:r>
          </a:p>
          <a:p>
            <a:pPr marL="342900" indent="-342900">
              <a:buAutoNum type="arabicParenBoth"/>
            </a:pPr>
            <a:r>
              <a:rPr lang="fr-FR" sz="2800" dirty="0" smtClean="0"/>
              <a:t> Je ne sais pas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57965937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115410"/>
              </p:ext>
            </p:extLst>
          </p:nvPr>
        </p:nvGraphicFramePr>
        <p:xfrm>
          <a:off x="2267744" y="620688"/>
          <a:ext cx="3888431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458161"/>
                <a:gridCol w="1188134"/>
                <a:gridCol w="1242136"/>
              </a:tblGrid>
              <a:tr h="1590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 Longueurs réelles en cm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27584" y="3865062"/>
            <a:ext cx="727280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Que signifie le chiffre 2 dans le tableau?</a:t>
            </a:r>
          </a:p>
          <a:p>
            <a:endParaRPr lang="fr-FR" sz="2400" dirty="0"/>
          </a:p>
          <a:p>
            <a:pPr marL="342900" indent="-342900">
              <a:buAutoNum type="arabicParenBoth"/>
            </a:pPr>
            <a:r>
              <a:rPr lang="fr-FR" sz="2400" dirty="0"/>
              <a:t> </a:t>
            </a:r>
            <a:r>
              <a:rPr lang="fr-FR" sz="2800" dirty="0" smtClean="0"/>
              <a:t>2 cm est une longueur sur la figure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2 m est une longueur sur la figure</a:t>
            </a:r>
          </a:p>
          <a:p>
            <a:pPr marL="342900" indent="-342900">
              <a:buAutoNum type="arabicParenBoth"/>
            </a:pPr>
            <a:r>
              <a:rPr lang="fr-FR" sz="2800" dirty="0" smtClean="0"/>
              <a:t> 2 cm est une longueur réelle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Je ne sais pas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5108197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20371"/>
              </p:ext>
            </p:extLst>
          </p:nvPr>
        </p:nvGraphicFramePr>
        <p:xfrm>
          <a:off x="2267744" y="620688"/>
          <a:ext cx="3888431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458161"/>
                <a:gridCol w="1188134"/>
                <a:gridCol w="1242136"/>
              </a:tblGrid>
              <a:tr h="1590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 Longueurs réelles en cm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27584" y="3865062"/>
            <a:ext cx="72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Que signifie le chiffre 9 dans le tableau?</a:t>
            </a:r>
          </a:p>
          <a:p>
            <a:endParaRPr lang="fr-FR" sz="2400" dirty="0"/>
          </a:p>
          <a:p>
            <a:pPr marL="342900" indent="-342900">
              <a:buAutoNum type="arabicParenBoth"/>
            </a:pPr>
            <a:r>
              <a:rPr lang="fr-FR" sz="2400" dirty="0"/>
              <a:t> </a:t>
            </a:r>
            <a:r>
              <a:rPr lang="fr-FR" sz="2800" dirty="0"/>
              <a:t>9</a:t>
            </a:r>
            <a:r>
              <a:rPr lang="fr-FR" sz="2800" dirty="0" smtClean="0"/>
              <a:t> cm est une longueur sur la figure</a:t>
            </a:r>
          </a:p>
          <a:p>
            <a:pPr marL="342900" indent="-342900">
              <a:buAutoNum type="arabicParenBoth"/>
            </a:pPr>
            <a:r>
              <a:rPr lang="fr-FR" sz="2800" dirty="0"/>
              <a:t> 9</a:t>
            </a:r>
            <a:r>
              <a:rPr lang="fr-FR" sz="2800" dirty="0" smtClean="0"/>
              <a:t> m est une longueur sur la figure</a:t>
            </a:r>
          </a:p>
          <a:p>
            <a:pPr marL="342900" indent="-342900">
              <a:buAutoNum type="arabicParenBoth"/>
            </a:pPr>
            <a:r>
              <a:rPr lang="fr-FR" sz="2800" dirty="0" smtClean="0"/>
              <a:t> </a:t>
            </a:r>
            <a:r>
              <a:rPr lang="fr-FR" sz="2800" dirty="0"/>
              <a:t>9</a:t>
            </a:r>
            <a:r>
              <a:rPr lang="fr-FR" sz="2800" dirty="0" smtClean="0"/>
              <a:t> cm est une longueur réelle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Je ne sais pas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2556068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52220"/>
              </p:ext>
            </p:extLst>
          </p:nvPr>
        </p:nvGraphicFramePr>
        <p:xfrm>
          <a:off x="2267744" y="332656"/>
          <a:ext cx="3888431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458161"/>
                <a:gridCol w="1188134"/>
                <a:gridCol w="1242136"/>
              </a:tblGrid>
              <a:tr h="1590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 Longueurs réelles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69575" y="3645024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Trouve la fin de cette phrase:</a:t>
            </a:r>
          </a:p>
          <a:p>
            <a:r>
              <a:rPr lang="fr-FR" sz="2800" b="1" dirty="0" smtClean="0"/>
              <a:t>2 cm sur la figure correspond à …</a:t>
            </a:r>
          </a:p>
          <a:p>
            <a:endParaRPr lang="fr-FR" sz="2400" dirty="0"/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9</a:t>
            </a:r>
            <a:r>
              <a:rPr lang="fr-FR" sz="2800" dirty="0"/>
              <a:t> </a:t>
            </a:r>
            <a:r>
              <a:rPr lang="fr-FR" sz="2800" dirty="0" smtClean="0"/>
              <a:t>cm sur l’objet réel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2 cm sur l’objet réel</a:t>
            </a:r>
          </a:p>
          <a:p>
            <a:pPr marL="342900" indent="-342900">
              <a:buAutoNum type="arabicParenBoth"/>
            </a:pPr>
            <a:r>
              <a:rPr lang="fr-FR" sz="2800" dirty="0" smtClean="0"/>
              <a:t> 1 cm sur l’objet réel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Je ne sais pas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42930227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26091"/>
              </p:ext>
            </p:extLst>
          </p:nvPr>
        </p:nvGraphicFramePr>
        <p:xfrm>
          <a:off x="2267744" y="-3090"/>
          <a:ext cx="3888431" cy="2952328"/>
        </p:xfrm>
        <a:graphic>
          <a:graphicData uri="http://schemas.openxmlformats.org/drawingml/2006/table">
            <a:tbl>
              <a:tblPr firstRow="1" firstCol="1" bandRow="1"/>
              <a:tblGrid>
                <a:gridCol w="1458161"/>
                <a:gridCol w="1188134"/>
                <a:gridCol w="1242136"/>
              </a:tblGrid>
              <a:tr h="1590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2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 Longueurs réelles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69575" y="2949238"/>
                <a:ext cx="8352928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/>
                  <a:t>Pour trouver la longueur réelle qui correspond à 1 cm sur la figure, quelle opération fais-tu?</a:t>
                </a:r>
              </a:p>
              <a:p>
                <a:endParaRPr lang="fr-FR" sz="2400" dirty="0"/>
              </a:p>
              <a:p>
                <a:pPr marL="342900" indent="-342900">
                  <a:buAutoNum type="arabicParenBoth"/>
                </a:pPr>
                <a:r>
                  <a:rPr lang="fr-FR" sz="2400" dirty="0"/>
                  <a:t> </a:t>
                </a:r>
                <a:r>
                  <a:rPr lang="fr-FR" sz="2800" dirty="0" smtClean="0"/>
                  <a:t>9 – 1 = 8</a:t>
                </a:r>
              </a:p>
              <a:p>
                <a:pPr marL="342900" indent="-342900">
                  <a:buAutoNum type="arabicParenBoth"/>
                </a:pPr>
                <a:r>
                  <a:rPr lang="fr-FR" sz="2800" dirty="0"/>
                  <a:t> </a:t>
                </a:r>
                <a:r>
                  <a:rPr lang="fr-FR" sz="2800" dirty="0" smtClean="0"/>
                  <a:t>1+ 7 = 8</a:t>
                </a:r>
              </a:p>
              <a:p>
                <a:pPr marL="342900" indent="-342900">
                  <a:buAutoNum type="arabicParenBoth"/>
                </a:pPr>
                <a:r>
                  <a:rPr lang="fr-FR" sz="2800" dirty="0" smtClean="0"/>
                  <a:t> 1 x 4,5 = 4,5</a:t>
                </a:r>
              </a:p>
              <a:p>
                <a:pPr marL="342900" indent="-342900">
                  <a:buAutoNum type="arabicParenBoth"/>
                </a:pPr>
                <a:r>
                  <a:rPr lang="fr-FR" sz="2800" dirty="0"/>
                  <a:t> </a:t>
                </a:r>
                <a:r>
                  <a:rPr lang="fr-FR" sz="2800" dirty="0" smtClean="0"/>
                  <a:t>9</a:t>
                </a:r>
                <a14:m>
                  <m:oMath xmlns:m="http://schemas.openxmlformats.org/officeDocument/2006/math">
                    <m:r>
                      <a:rPr lang="fr-FR" sz="28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fr-FR" sz="2800" dirty="0" smtClean="0"/>
                  <a:t>2 = 4,5</a:t>
                </a:r>
              </a:p>
              <a:p>
                <a:pPr marL="342900" indent="-342900">
                  <a:buAutoNum type="arabicParenBoth"/>
                </a:pPr>
                <a:r>
                  <a:rPr lang="fr-FR" sz="2800" dirty="0" smtClean="0"/>
                  <a:t>J’ai trouvé autre chose</a:t>
                </a:r>
              </a:p>
              <a:p>
                <a:pPr marL="342900" indent="-342900">
                  <a:buAutoNum type="arabicParenBoth"/>
                </a:pPr>
                <a:r>
                  <a:rPr lang="fr-FR" sz="2800" dirty="0" smtClean="0"/>
                  <a:t>Je n’ai pas trouvé</a:t>
                </a:r>
                <a:endParaRPr lang="fr-FR" sz="28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5" y="2949238"/>
                <a:ext cx="8352928" cy="3908762"/>
              </a:xfrm>
              <a:prstGeom prst="rect">
                <a:avLst/>
              </a:prstGeom>
              <a:blipFill rotWithShape="1">
                <a:blip r:embed="rId2"/>
                <a:stretch>
                  <a:fillRect l="-1533" t="-1560" r="-2628" b="-34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619772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491030" y="2938569"/>
            <a:ext cx="80648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Dans le tableau de proportionnalité suivant, </a:t>
            </a:r>
          </a:p>
          <a:p>
            <a:r>
              <a:rPr lang="fr-FR" sz="2800" b="1" dirty="0"/>
              <a:t>l</a:t>
            </a:r>
            <a:r>
              <a:rPr lang="fr-FR" sz="2800" b="1" dirty="0" smtClean="0"/>
              <a:t>a valeur manquante est:</a:t>
            </a:r>
            <a:endParaRPr lang="fr-FR" sz="2800" b="1" dirty="0"/>
          </a:p>
          <a:p>
            <a:pPr marL="342900" indent="-342900">
              <a:buAutoNum type="arabicParenBoth"/>
            </a:pPr>
            <a:endParaRPr lang="fr-FR" sz="2800" b="1" dirty="0" smtClean="0"/>
          </a:p>
          <a:p>
            <a:pPr marL="342900" indent="-342900">
              <a:buAutoNum type="arabicParenBoth"/>
            </a:pPr>
            <a:r>
              <a:rPr lang="fr-FR" sz="2400" dirty="0"/>
              <a:t> </a:t>
            </a:r>
            <a:r>
              <a:rPr lang="fr-FR" sz="2800" dirty="0" smtClean="0"/>
              <a:t>0,75</a:t>
            </a:r>
          </a:p>
          <a:p>
            <a:pPr marL="342900" indent="-342900">
              <a:buAutoNum type="arabicParenBoth"/>
            </a:pPr>
            <a:r>
              <a:rPr lang="fr-FR" sz="2800" dirty="0"/>
              <a:t> 0</a:t>
            </a:r>
            <a:endParaRPr lang="fr-FR" sz="2800" dirty="0" smtClean="0"/>
          </a:p>
          <a:p>
            <a:pPr marL="342900" indent="-342900">
              <a:buAutoNum type="arabicParenBoth"/>
            </a:pPr>
            <a:r>
              <a:rPr lang="fr-FR" sz="2800" dirty="0" smtClean="0"/>
              <a:t> 0,25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1,333333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un autre nombre</a:t>
            </a:r>
          </a:p>
          <a:p>
            <a:pPr marL="342900" indent="-342900">
              <a:buAutoNum type="arabicParenBoth"/>
            </a:pPr>
            <a:r>
              <a:rPr lang="fr-FR" sz="2800" dirty="0"/>
              <a:t> </a:t>
            </a:r>
            <a:r>
              <a:rPr lang="fr-FR" sz="2800" dirty="0" smtClean="0"/>
              <a:t>Je ne sais pas</a:t>
            </a:r>
          </a:p>
          <a:p>
            <a:pPr marL="342900" indent="-342900">
              <a:buAutoNum type="arabicParenBoth"/>
            </a:pPr>
            <a:endParaRPr lang="fr-FR" sz="2400" dirty="0" smtClean="0"/>
          </a:p>
          <a:p>
            <a:pPr marL="342900" indent="-342900">
              <a:buAutoNum type="arabicParenBoth"/>
            </a:pPr>
            <a:endParaRPr lang="fr-FR" sz="2400" dirty="0" smtClean="0"/>
          </a:p>
          <a:p>
            <a:pPr marL="342900" indent="-342900">
              <a:buAutoNum type="arabicParenBoth"/>
            </a:pPr>
            <a:endParaRPr lang="fr-FR" sz="24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91915"/>
              </p:ext>
            </p:extLst>
          </p:nvPr>
        </p:nvGraphicFramePr>
        <p:xfrm>
          <a:off x="1907704" y="188640"/>
          <a:ext cx="4104456" cy="2664296"/>
        </p:xfrm>
        <a:graphic>
          <a:graphicData uri="http://schemas.openxmlformats.org/drawingml/2006/table">
            <a:tbl>
              <a:tblPr firstRow="1" firstCol="1" bandRow="1"/>
              <a:tblGrid>
                <a:gridCol w="1368152"/>
                <a:gridCol w="1368152"/>
                <a:gridCol w="1368152"/>
              </a:tblGrid>
              <a:tr h="1399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sur la figure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4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1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2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Longueurs réelles en cm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Quintessential"/>
                          <a:ea typeface="Quintessential"/>
                          <a:cs typeface="Quintessential"/>
                        </a:rPr>
                        <a:t>?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671383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795" y="5218526"/>
            <a:ext cx="896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fr-FR" sz="2800" dirty="0" smtClean="0">
                <a:solidFill>
                  <a:srgbClr val="00CC00"/>
                </a:solidFill>
              </a:rPr>
              <a:t>                   </a:t>
            </a:r>
            <a:endParaRPr lang="fr-FR" sz="2800" dirty="0">
              <a:solidFill>
                <a:srgbClr val="00CC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3" y="4092731"/>
            <a:ext cx="896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r>
              <a:rPr lang="fr-FR" sz="3600" dirty="0" smtClean="0"/>
              <a:t>            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3" y="476672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A-t-on avis, l’échelle de la carte de l’Australie de l’activité 1 est plutôt :</a:t>
            </a:r>
            <a:endParaRPr lang="fr-FR" sz="2400" dirty="0"/>
          </a:p>
          <a:p>
            <a:pPr marL="342900" indent="-342900">
              <a:buAutoNum type="arabicParenBoth"/>
            </a:pPr>
            <a:endParaRPr lang="fr-FR" sz="2400" dirty="0" smtClean="0"/>
          </a:p>
          <a:p>
            <a:pPr marL="342900" indent="-342900">
              <a:buAutoNum type="arabicParenBoth"/>
            </a:pPr>
            <a:r>
              <a:rPr lang="fr-FR" sz="2400" dirty="0"/>
              <a:t>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(2)   </a:t>
            </a:r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(3) </a:t>
            </a:r>
          </a:p>
          <a:p>
            <a:endParaRPr lang="fr-FR" sz="2400" dirty="0" smtClean="0"/>
          </a:p>
          <a:p>
            <a:pPr marL="342900" indent="-342900">
              <a:buAutoNum type="arabicParenBoth"/>
            </a:pPr>
            <a:endParaRPr lang="fr-FR" sz="2400" dirty="0" smtClean="0"/>
          </a:p>
          <a:p>
            <a:r>
              <a:rPr lang="fr-FR" sz="2400" dirty="0" smtClean="0"/>
              <a:t>(4)  </a:t>
            </a:r>
          </a:p>
          <a:p>
            <a:r>
              <a:rPr lang="fr-FR" sz="2400" dirty="0" smtClean="0"/>
              <a:t> 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(5)  Je ne sais pas.</a:t>
            </a:r>
            <a:endParaRPr lang="fr-FR" sz="2400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971600" y="1810493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71600" y="1666477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448001" y="1666476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44724" y="191683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0,001 cm</a:t>
            </a:r>
            <a:endParaRPr lang="fr-FR" sz="2000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971600" y="2890613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971600" y="2746597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448001" y="2746596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827584" y="299695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0,6 cm</a:t>
            </a:r>
            <a:endParaRPr lang="fr-FR" sz="20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971600" y="3986392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971600" y="3842376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448001" y="3842375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44724" y="4092731"/>
            <a:ext cx="1234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1000 cm</a:t>
            </a:r>
            <a:endParaRPr lang="fr-FR" sz="2000" dirty="0"/>
          </a:p>
        </p:txBody>
      </p:sp>
      <p:cxnSp>
        <p:nvCxnSpPr>
          <p:cNvPr id="29" name="Connecteur droit 28"/>
          <p:cNvCxnSpPr/>
          <p:nvPr/>
        </p:nvCxnSpPr>
        <p:spPr>
          <a:xfrm>
            <a:off x="971600" y="5062463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971600" y="4918447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448001" y="4918446"/>
            <a:ext cx="0" cy="25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11560" y="516880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50000000 cm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36787552"/>
      </p:ext>
    </p:extLst>
  </p:cSld>
  <p:clrMapOvr>
    <a:masterClrMapping/>
  </p:clrMapOvr>
  <p:transition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370</Words>
  <Application>Microsoft Office PowerPoint</Application>
  <PresentationFormat>Affichage à l'écran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Sabrina</dc:creator>
  <cp:lastModifiedBy>Michele Prieur</cp:lastModifiedBy>
  <cp:revision>86</cp:revision>
  <dcterms:created xsi:type="dcterms:W3CDTF">2011-06-30T14:38:49Z</dcterms:created>
  <dcterms:modified xsi:type="dcterms:W3CDTF">2015-06-19T09:18:46Z</dcterms:modified>
</cp:coreProperties>
</file>