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3" r:id="rId4"/>
    <p:sldId id="261" r:id="rId5"/>
    <p:sldId id="262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94660"/>
  </p:normalViewPr>
  <p:slideViewPr>
    <p:cSldViewPr snapToGrid="0">
      <p:cViewPr>
        <p:scale>
          <a:sx n="50" d="100"/>
          <a:sy n="50" d="100"/>
        </p:scale>
        <p:origin x="768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43394-1DC4-4BAD-9773-EB69F3AD39B2}" type="datetimeFigureOut">
              <a:rPr lang="fr-FR" smtClean="0"/>
              <a:t>09/07/2015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E4E01-66E7-4F8C-A296-382EB9E272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0493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 &lt;field&gt;&lt;classify&gt;1&lt;/classify&gt;&lt;mode type='4' subtype='1'&gt;1&lt;/mode&gt;&lt;options&gt;4&lt;/options&gt;&lt;answer choice='2413' weight='0,0,0,0' tolerance='0'&gt;&lt;/answer&gt;&lt;points&gt;1&lt;/points&gt;&lt;time&gt;120&lt;/time&gt;&lt;difficulty&gt;1&lt;/difficulty&gt;&lt;hint&gt;&lt;/hint&gt;&lt;remark&gt;&lt;/remark&gt;&lt;/field&gt;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&lt;field&gt;&lt;classify&gt;1&lt;/classify&gt;&lt;mode type='4' subtype='1'&gt;1&lt;/mode&gt;&lt;options&gt;4&lt;/options&gt;&lt;answer choice='2413' weight='0,0,0,0' tolerance='0'&gt;&lt;/answer&gt;&lt;points&gt;1&lt;/points&gt;&lt;time&gt;120&lt;/time&gt;&lt;difficulty&gt;1&lt;/difficulty&gt;&lt;hint&gt;&lt;/hint&gt;&lt;remark&gt;&lt;/remark&gt;&lt;/field&gt;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8464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 &lt;field&gt;&lt;classify&gt;1&lt;/classify&gt;&lt;mode type='2' subtype='1'&gt;1&lt;/mode&gt;&lt;options&gt;3&lt;/options&gt;&lt;answer choice='0010000000' weight='0,0,0' tolerance='0'&gt;&lt;/answer&gt;&lt;points&gt;1&lt;/points&gt;&lt;time&gt;120&lt;/time&gt;&lt;difficulty&gt;1&lt;/difficulty&gt;&lt;hint&gt;&lt;/hint&gt;&lt;remark&gt;&lt;/remark&gt;&lt;/field&gt;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&lt;field&gt;&lt;classify&gt;1&lt;/classify&gt;&lt;mode type='2' subtype='1'&gt;1&lt;/mode&gt;&lt;options&gt;3&lt;/options&gt;&lt;answer choice='0010000000' weight='0,0,0' tolerance='0'&gt;&lt;/answer&gt;&lt;points&gt;1&lt;/points&gt;&lt;time&gt;120&lt;/time&gt;&lt;difficulty&gt;1&lt;/difficulty&gt;&lt;hint&gt;&lt;/hint&gt;&lt;remark&gt;&lt;/remark&gt;&lt;/field&gt;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2472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 &lt;field&gt;&lt;classify&gt;1&lt;/classify&gt;&lt;mode type='1' subtype='1'&gt;1&lt;/mode&gt;&lt;options&gt;3&lt;/options&gt;&lt;answer choice='0100000000' weight='0,0,0' tolerance='0'&gt;&lt;/answer&gt;&lt;points&gt;1&lt;/points&gt;&lt;time&gt;120&lt;/time&gt;&lt;difficulty&gt;1&lt;/difficulty&gt;&lt;hint&gt;&lt;/hint&gt;&lt;remark&gt;&lt;/remark&gt;&lt;/field&gt;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&lt;field&gt;&lt;classify&gt;1&lt;/classify&gt;&lt;mode type='1' subtype='1'&gt;1&lt;/mode&gt;&lt;options&gt;3&lt;/options&gt;&lt;answer choice='0100000000' weight='0,0,0' tolerance='0'&gt;&lt;/answer&gt;&lt;points&gt;1&lt;/points&gt;&lt;time&gt;120&lt;/time&gt;&lt;difficulty&gt;1&lt;/difficulty&gt;&lt;hint&gt;&lt;/hint&gt;&lt;remark&gt;&lt;/remark&gt;&lt;/field&gt;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8704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 &lt;field&gt;&lt;classify&gt;1&lt;/classify&gt;&lt;mode type='1' subtype='1'&gt;1&lt;/mode&gt;&lt;options&gt;3&lt;/options&gt;&lt;answer choice='0100000000' weight='0,0,0' tolerance='0'&gt;&lt;/answer&gt;&lt;points&gt;1&lt;/points&gt;&lt;time&gt;120&lt;/time&gt;&lt;difficulty&gt;1&lt;/difficulty&gt;&lt;hint&gt;&lt;/hint&gt;&lt;remark&gt;&lt;/remark&gt;&lt;/field&gt;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&lt;field&gt;&lt;classify&gt;1&lt;/classify&gt;&lt;mode type='1' subtype='1'&gt;1&lt;/mode&gt;&lt;options&gt;3&lt;/options&gt;&lt;answer choice='0100000000' weight='0,0,0' tolerance='0'&gt;&lt;/answer&gt;&lt;points&gt;1&lt;/points&gt;&lt;time&gt;120&lt;/time&gt;&lt;difficulty&gt;1&lt;/difficulty&gt;&lt;hint&gt;&lt;/hint&gt;&lt;remark&gt;&lt;/remark&gt;&lt;/field&gt;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9976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 &lt;field&gt;&lt;classify&gt;1&lt;/classify&gt;&lt;mode type='1' subtype='1'&gt;1&lt;/mode&gt;&lt;options&gt;3&lt;/options&gt;&lt;answer choice='1000000000' weight='0,0,0' tolerance='0'&gt;&lt;/answer&gt;&lt;points&gt;1&lt;/points&gt;&lt;time&gt;300&lt;/time&gt;&lt;difficulty&gt;1&lt;/difficulty&gt;&lt;hint&gt;&lt;/hint&gt;&lt;remark&gt;&lt;/remark&gt;&lt;/field&gt;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&lt;field&gt;&lt;classify&gt;1&lt;/classify&gt;&lt;mode type='1' subtype='1'&gt;1&lt;/mode&gt;&lt;options&gt;3&lt;/options&gt;&lt;answer choice='1000000000' weight='0,0,0' tolerance='0'&gt;&lt;/answer&gt;&lt;points&gt;1&lt;/points&gt;&lt;time&gt;300&lt;/time&gt;&lt;difficulty&gt;1&lt;/difficulty&gt;&lt;hint&gt;&lt;/hint&gt;&lt;remark&gt;&lt;/remark&gt;&lt;/field&gt;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723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 &lt;field&gt;&lt;classify&gt;1&lt;/classify&gt;&lt;mode type='1' subtype='1'&gt;1&lt;/mode&gt;&lt;options&gt;3&lt;/options&gt;&lt;answer choice='0100000000' weight='0,0,0' tolerance='0'&gt;&lt;/answer&gt;&lt;points&gt;1&lt;/points&gt;&lt;time&gt;120&lt;/time&gt;&lt;difficulty&gt;1&lt;/difficulty&gt;&lt;hint&gt;&lt;/hint&gt;&lt;remark&gt;&lt;/remark&gt;&lt;/field&gt;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&lt;field&gt;&lt;classify&gt;1&lt;/classify&gt;&lt;mode type='1' subtype='1'&gt;1&lt;/mode&gt;&lt;options&gt;3&lt;/options&gt;&lt;answer choice='0100000000' weight='0,0,0' tolerance='0'&gt;&lt;/answer&gt;&lt;points&gt;1&lt;/points&gt;&lt;time&gt;120&lt;/time&gt;&lt;difficulty&gt;1&lt;/difficulty&gt;&lt;hint&gt;&lt;/hint&gt;&lt;remark&gt;&lt;/remark&gt;&lt;/field&gt;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0989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 &lt;field&gt;&lt;classify&gt;1&lt;/classify&gt;&lt;mode type='1' subtype='1'&gt;1&lt;/mode&gt;&lt;options&gt;4&lt;/options&gt;&lt;answer choice='0010000000' weight='0,0,0,0' tolerance='0'&gt;&lt;/answer&gt;&lt;points&gt;1&lt;/points&gt;&lt;time&gt;120&lt;/time&gt;&lt;difficulty&gt;1&lt;/difficulty&gt;&lt;hint&gt;&lt;/hint&gt;&lt;remark&gt;&lt;/remark&gt;&lt;/field&gt;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 &lt;field&gt;&lt;classify&gt;1&lt;/classify&gt;&lt;mode type='1' subtype='1'&gt;1&lt;/mode&gt;&lt;options&gt;4&lt;/options&gt;&lt;answer choice='0010000000' weight='0,0,0,0' tolerance='0'&gt;&lt;/answer&gt;&lt;points&gt;1&lt;/points&gt;&lt;time&gt;120&lt;/time&gt;&lt;difficulty&gt;1&lt;/difficulty&gt;&lt;hint&gt;&lt;/hint&gt;&lt;remark&gt;&lt;/remark&gt;&lt;/field&gt;</a:t>
            </a:r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929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 &lt;field&gt;&lt;classify&gt;1&lt;/classify&gt;&lt;mode type='1' subtype='1'&gt;1&lt;/mode&gt;&lt;options&gt;4&lt;/options&gt;&lt;answer choice='0010000000' weight='0,0,0,0' tolerance='0'&gt;&lt;/answer&gt;&lt;points&gt;1&lt;/points&gt;&lt;time&gt;120&lt;/time&gt;&lt;difficulty&gt;1&lt;/difficulty&gt;&lt;hint&gt;&lt;/hint&gt;&lt;remark&gt;&lt;/remark&gt;&lt;/field&gt;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 &lt;field&gt;&lt;classify&gt;1&lt;/classify&gt;&lt;mode type='1' subtype='1'&gt;1&lt;/mode&gt;&lt;options&gt;4&lt;/options&gt;&lt;answer choice='0010000000' weight='0,0,0,0' tolerance='0'&gt;&lt;/answer&gt;&lt;points&gt;1&lt;/points&gt;&lt;time&gt;120&lt;/time&gt;&lt;difficulty&gt;1&lt;/difficulty&gt;&lt;hint&gt;&lt;/hint&gt;&lt;remark&gt;&lt;/remark&gt;&lt;/field&gt;</a:t>
            </a:r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506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DCCE-5012-4CCD-B227-1F169B8BFCB7}" type="datetimeFigureOut">
              <a:rPr lang="fr-FR" smtClean="0"/>
              <a:t>09/07/2015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ACCA-29CF-4A2D-9295-862E17DB3C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0976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DCCE-5012-4CCD-B227-1F169B8BFCB7}" type="datetimeFigureOut">
              <a:rPr lang="fr-FR" smtClean="0"/>
              <a:t>09/07/2015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ACCA-29CF-4A2D-9295-862E17DB3C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7508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DCCE-5012-4CCD-B227-1F169B8BFCB7}" type="datetimeFigureOut">
              <a:rPr lang="fr-FR" smtClean="0"/>
              <a:t>09/07/2015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ACCA-29CF-4A2D-9295-862E17DB3C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4524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DCCE-5012-4CCD-B227-1F169B8BFCB7}" type="datetimeFigureOut">
              <a:rPr lang="fr-FR" smtClean="0"/>
              <a:t>09/07/2015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ACCA-29CF-4A2D-9295-862E17DB3C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5785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DCCE-5012-4CCD-B227-1F169B8BFCB7}" type="datetimeFigureOut">
              <a:rPr lang="fr-FR" smtClean="0"/>
              <a:t>09/07/2015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ACCA-29CF-4A2D-9295-862E17DB3C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203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DCCE-5012-4CCD-B227-1F169B8BFCB7}" type="datetimeFigureOut">
              <a:rPr lang="fr-FR" smtClean="0"/>
              <a:t>09/07/2015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ACCA-29CF-4A2D-9295-862E17DB3C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7285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DCCE-5012-4CCD-B227-1F169B8BFCB7}" type="datetimeFigureOut">
              <a:rPr lang="fr-FR" smtClean="0"/>
              <a:t>09/07/2015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ACCA-29CF-4A2D-9295-862E17DB3C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4182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DCCE-5012-4CCD-B227-1F169B8BFCB7}" type="datetimeFigureOut">
              <a:rPr lang="fr-FR" smtClean="0"/>
              <a:t>09/07/2015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ACCA-29CF-4A2D-9295-862E17DB3C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1204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DCCE-5012-4CCD-B227-1F169B8BFCB7}" type="datetimeFigureOut">
              <a:rPr lang="fr-FR" smtClean="0"/>
              <a:t>09/07/2015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ACCA-29CF-4A2D-9295-862E17DB3C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0297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DCCE-5012-4CCD-B227-1F169B8BFCB7}" type="datetimeFigureOut">
              <a:rPr lang="fr-FR" smtClean="0"/>
              <a:t>09/07/2015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ACCA-29CF-4A2D-9295-862E17DB3C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2542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DCCE-5012-4CCD-B227-1F169B8BFCB7}" type="datetimeFigureOut">
              <a:rPr lang="fr-FR" smtClean="0"/>
              <a:t>09/07/2015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ACCA-29CF-4A2D-9295-862E17DB3C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2491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DDCCE-5012-4CCD-B227-1F169B8BFCB7}" type="datetimeFigureOut">
              <a:rPr lang="fr-FR" smtClean="0"/>
              <a:t>09/07/2015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8ACCA-29CF-4A2D-9295-862E17DB3C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8459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6253" y="251002"/>
            <a:ext cx="12192000" cy="2129588"/>
          </a:xfrm>
        </p:spPr>
        <p:txBody>
          <a:bodyPr>
            <a:normAutofit/>
          </a:bodyPr>
          <a:lstStyle/>
          <a:p>
            <a:pPr algn="l"/>
            <a:r>
              <a:rPr lang="fr-FR" sz="5400" dirty="0" smtClean="0"/>
              <a:t>1) Classe de </a:t>
            </a:r>
            <a:r>
              <a:rPr lang="fr-FR" sz="5400" u="sng" dirty="0" smtClean="0"/>
              <a:t>la plus petite </a:t>
            </a:r>
            <a:r>
              <a:rPr lang="fr-FR" sz="5400" dirty="0" smtClean="0"/>
              <a:t>à </a:t>
            </a:r>
            <a:r>
              <a:rPr lang="fr-FR" sz="5400" u="sng" dirty="0" smtClean="0"/>
              <a:t>la plus grande </a:t>
            </a:r>
            <a:r>
              <a:rPr lang="fr-FR" sz="5400" dirty="0" smtClean="0"/>
              <a:t>les unités de longueurs suivantes. </a:t>
            </a:r>
            <a:endParaRPr lang="fr-FR" sz="5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53454" y="3031958"/>
            <a:ext cx="10828421" cy="2983831"/>
          </a:xfrm>
        </p:spPr>
        <p:txBody>
          <a:bodyPr>
            <a:noAutofit/>
          </a:bodyPr>
          <a:lstStyle/>
          <a:p>
            <a:pPr marL="457200" indent="-457200" algn="l">
              <a:buAutoNum type="arabicParenBoth"/>
            </a:pPr>
            <a:r>
              <a:rPr lang="fr-FR" sz="4800" dirty="0" smtClean="0">
                <a:latin typeface="+mj-lt"/>
              </a:rPr>
              <a:t>   un centimètre</a:t>
            </a:r>
          </a:p>
          <a:p>
            <a:pPr marL="457200" indent="-457200" algn="l">
              <a:buAutoNum type="arabicParenBoth"/>
            </a:pPr>
            <a:r>
              <a:rPr lang="fr-FR" sz="4800" dirty="0" smtClean="0">
                <a:latin typeface="+mj-lt"/>
              </a:rPr>
              <a:t>   un  micromètre</a:t>
            </a:r>
          </a:p>
          <a:p>
            <a:pPr marL="457200" indent="-457200" algn="l">
              <a:buAutoNum type="arabicParenBoth"/>
            </a:pPr>
            <a:r>
              <a:rPr lang="fr-FR" sz="4800" dirty="0" smtClean="0">
                <a:latin typeface="+mj-lt"/>
              </a:rPr>
              <a:t>   un mètre</a:t>
            </a:r>
          </a:p>
          <a:p>
            <a:pPr marL="457200" indent="-457200" algn="l">
              <a:buAutoNum type="arabicParenBoth"/>
            </a:pPr>
            <a:r>
              <a:rPr lang="fr-FR" sz="4800" dirty="0">
                <a:latin typeface="+mj-lt"/>
              </a:rPr>
              <a:t> </a:t>
            </a:r>
            <a:r>
              <a:rPr lang="fr-FR" sz="4800" dirty="0" smtClean="0">
                <a:latin typeface="+mj-lt"/>
              </a:rPr>
              <a:t>  un millimètre</a:t>
            </a:r>
            <a:endParaRPr lang="fr-FR" sz="4800" dirty="0">
              <a:latin typeface="+mj-lt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001000" y="4200222"/>
            <a:ext cx="37418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0000"/>
                </a:solidFill>
              </a:rPr>
              <a:t>Enregistre dans l’ordre les 4 numéros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192253" y="2447595"/>
            <a:ext cx="5326026" cy="523220"/>
          </a:xfrm>
          <a:prstGeom prst="rect">
            <a:avLst/>
          </a:prstGeom>
          <a:noFill/>
          <a:scene3d>
            <a:camera prst="orthographicFront">
              <a:rot lat="0" lon="0" rev="21299999"/>
            </a:camera>
            <a:lightRig rig="threePt" dir="t"/>
          </a:scene3d>
        </p:spPr>
        <p:txBody>
          <a:bodyPr wrap="square" rtlCol="0">
            <a:spAutoFit/>
            <a:scene3d>
              <a:camera prst="orthographicFront">
                <a:rot lat="0" lon="21299999" rev="0"/>
              </a:camera>
              <a:lightRig rig="threePt" dir="t"/>
            </a:scene3d>
            <a:flatTx/>
          </a:bodyPr>
          <a:lstStyle/>
          <a:p>
            <a:pPr algn="ctr"/>
            <a:r>
              <a:rPr lang="fr-FR" sz="2800" b="1" dirty="0" smtClean="0">
                <a:solidFill>
                  <a:srgbClr val="FFFF00"/>
                </a:solidFill>
              </a:rPr>
              <a:t>Utilise d’abord un brouillon !!!</a:t>
            </a:r>
            <a:endParaRPr lang="fr-FR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79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3.33333E-6 L -0.18294 0.04005 C -0.16901 0.04908 -0.14804 0.05394 -0.12604 0.05394 C -0.10104 0.05394 -0.08099 0.04908 -0.06705 0.04005 L -3.125E-6 -3.33333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771609"/>
            <a:ext cx="12191999" cy="1764464"/>
          </a:xfrm>
        </p:spPr>
        <p:txBody>
          <a:bodyPr>
            <a:noAutofit/>
          </a:bodyPr>
          <a:lstStyle/>
          <a:p>
            <a:r>
              <a:rPr lang="fr-FR" sz="5400" dirty="0" smtClean="0"/>
              <a:t>2) Le diamètre réel d’un ovule est environ… </a:t>
            </a:r>
            <a:endParaRPr lang="fr-FR" sz="5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3019927"/>
            <a:ext cx="12192000" cy="2923674"/>
          </a:xfrm>
        </p:spPr>
        <p:txBody>
          <a:bodyPr>
            <a:normAutofit/>
          </a:bodyPr>
          <a:lstStyle/>
          <a:p>
            <a:pPr marL="914400" indent="-914400">
              <a:buAutoNum type="arabicParenBoth"/>
            </a:pPr>
            <a:r>
              <a:rPr lang="fr-FR" sz="5400" dirty="0" smtClean="0"/>
              <a:t>Entre 1 centimètre et 1 millimètre</a:t>
            </a:r>
          </a:p>
          <a:p>
            <a:pPr marL="914400" lvl="0" indent="-914400">
              <a:buFont typeface="Arial" panose="020B0604020202020204" pitchFamily="34" charset="0"/>
              <a:buAutoNum type="arabicParenBoth"/>
            </a:pPr>
            <a:r>
              <a:rPr lang="fr-FR" sz="5400" dirty="0" smtClean="0">
                <a:solidFill>
                  <a:prstClr val="black"/>
                </a:solidFill>
              </a:rPr>
              <a:t>Entre 1 millimètre et 1 micromètre</a:t>
            </a:r>
            <a:endParaRPr lang="fr-FR" sz="5400" dirty="0">
              <a:solidFill>
                <a:prstClr val="black"/>
              </a:solidFill>
            </a:endParaRPr>
          </a:p>
          <a:p>
            <a:pPr marL="914400" lvl="0" indent="-914400">
              <a:buFont typeface="Arial" panose="020B0604020202020204" pitchFamily="34" charset="0"/>
              <a:buAutoNum type="arabicParenBoth"/>
            </a:pPr>
            <a:r>
              <a:rPr lang="fr-FR" sz="5400" dirty="0" smtClean="0">
                <a:solidFill>
                  <a:prstClr val="black"/>
                </a:solidFill>
              </a:rPr>
              <a:t>Moins d’1 micromètre.</a:t>
            </a:r>
            <a:endParaRPr lang="fr-FR" sz="5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62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16463" t="38652" r="72440" b="50000"/>
          <a:stretch/>
        </p:blipFill>
        <p:spPr>
          <a:xfrm>
            <a:off x="8560468" y="1315532"/>
            <a:ext cx="1443790" cy="83017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22059" y="906380"/>
            <a:ext cx="12320337" cy="2009274"/>
          </a:xfrm>
        </p:spPr>
        <p:txBody>
          <a:bodyPr>
            <a:normAutofit fontScale="90000"/>
          </a:bodyPr>
          <a:lstStyle/>
          <a:p>
            <a:r>
              <a:rPr lang="fr-FR" sz="5400" b="1" dirty="0" smtClean="0"/>
              <a:t>3) Regarde la zone en jaune.</a:t>
            </a:r>
            <a:br>
              <a:rPr lang="fr-FR" sz="5400" b="1" dirty="0" smtClean="0"/>
            </a:br>
            <a:r>
              <a:rPr lang="fr-FR" sz="5400" b="1" dirty="0" smtClean="0"/>
              <a:t>Le segment            sert à …</a:t>
            </a:r>
            <a:br>
              <a:rPr lang="fr-FR" sz="5400" b="1" dirty="0" smtClean="0"/>
            </a:br>
            <a:r>
              <a:rPr lang="fr-FR" sz="5400" b="1" dirty="0" smtClean="0"/>
              <a:t> </a:t>
            </a:r>
            <a:endParaRPr lang="fr-FR" sz="5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0499" y="2911093"/>
            <a:ext cx="12107779" cy="4250323"/>
          </a:xfrm>
        </p:spPr>
        <p:txBody>
          <a:bodyPr>
            <a:normAutofit/>
          </a:bodyPr>
          <a:lstStyle/>
          <a:p>
            <a:pPr lvl="0"/>
            <a:r>
              <a:rPr lang="fr-FR" sz="4800" dirty="0" smtClean="0">
                <a:latin typeface="+mj-lt"/>
              </a:rPr>
              <a:t>(1) souligner la longueur </a:t>
            </a:r>
            <a:r>
              <a:rPr lang="fr-FR" sz="4800" dirty="0" smtClean="0"/>
              <a:t>50µm</a:t>
            </a:r>
            <a:r>
              <a:rPr lang="fr-FR" sz="4800" dirty="0">
                <a:latin typeface="+mj-lt"/>
              </a:rPr>
              <a:t> </a:t>
            </a:r>
            <a:r>
              <a:rPr lang="fr-FR" sz="4800" dirty="0" smtClean="0">
                <a:latin typeface="+mj-lt"/>
              </a:rPr>
              <a:t>qui est importante</a:t>
            </a:r>
          </a:p>
          <a:p>
            <a:pPr marL="0" indent="0">
              <a:buNone/>
            </a:pPr>
            <a:endParaRPr lang="fr-FR" sz="800" dirty="0" smtClean="0">
              <a:latin typeface="+mj-lt"/>
            </a:endParaRPr>
          </a:p>
          <a:p>
            <a:r>
              <a:rPr lang="fr-FR" sz="4800" dirty="0" smtClean="0">
                <a:latin typeface="+mj-lt"/>
              </a:rPr>
              <a:t>(2) visualiser la longueur réelle de 1cm.</a:t>
            </a:r>
          </a:p>
          <a:p>
            <a:endParaRPr lang="fr-FR" sz="800" dirty="0">
              <a:latin typeface="+mj-lt"/>
            </a:endParaRPr>
          </a:p>
          <a:p>
            <a:pPr lvl="0"/>
            <a:r>
              <a:rPr lang="fr-FR" sz="4800" dirty="0" smtClean="0">
                <a:latin typeface="+mj-lt"/>
              </a:rPr>
              <a:t>(3) </a:t>
            </a:r>
            <a:r>
              <a:rPr lang="fr-FR" sz="4800" dirty="0" smtClean="0">
                <a:solidFill>
                  <a:prstClr val="black"/>
                </a:solidFill>
                <a:latin typeface="Calibri Light" panose="020F0302020204030204"/>
              </a:rPr>
              <a:t>rien.</a:t>
            </a:r>
            <a:endParaRPr lang="fr-FR" sz="4800" dirty="0">
              <a:solidFill>
                <a:prstClr val="black"/>
              </a:solidFill>
              <a:latin typeface="Calibri Light" panose="020F0302020204030204"/>
            </a:endParaRPr>
          </a:p>
          <a:p>
            <a:endParaRPr lang="fr-FR" sz="4800" dirty="0">
              <a:latin typeface="+mj-lt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8313821" y="1132698"/>
            <a:ext cx="1937084" cy="1287379"/>
          </a:xfrm>
          <a:prstGeom prst="ellipse">
            <a:avLst/>
          </a:prstGeom>
          <a:solidFill>
            <a:srgbClr val="FFFF00">
              <a:alpha val="3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6894095" y="1326993"/>
            <a:ext cx="1419726" cy="41509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3136478" y="1776388"/>
            <a:ext cx="0" cy="26469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4351668" y="1776388"/>
            <a:ext cx="0" cy="26469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3136478" y="1908736"/>
            <a:ext cx="121519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48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16463" t="38652" r="72440" b="50000"/>
          <a:stretch/>
        </p:blipFill>
        <p:spPr>
          <a:xfrm>
            <a:off x="8513345" y="1393166"/>
            <a:ext cx="1443790" cy="83017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7045" y="896354"/>
            <a:ext cx="12320337" cy="2009274"/>
          </a:xfrm>
        </p:spPr>
        <p:txBody>
          <a:bodyPr>
            <a:normAutofit fontScale="90000"/>
          </a:bodyPr>
          <a:lstStyle/>
          <a:p>
            <a:r>
              <a:rPr lang="fr-FR" sz="5400" b="1" dirty="0" smtClean="0"/>
              <a:t>4) Regarde la zone en jaune.</a:t>
            </a:r>
            <a:br>
              <a:rPr lang="fr-FR" sz="5400" b="1" dirty="0" smtClean="0"/>
            </a:br>
            <a:r>
              <a:rPr lang="fr-FR" sz="5400" b="1" dirty="0" smtClean="0"/>
              <a:t>L’échelle  correspond …</a:t>
            </a:r>
            <a:br>
              <a:rPr lang="fr-FR" sz="5400" b="1" dirty="0" smtClean="0"/>
            </a:br>
            <a:r>
              <a:rPr lang="fr-FR" sz="5400" b="1" dirty="0" smtClean="0"/>
              <a:t> </a:t>
            </a:r>
            <a:endParaRPr lang="fr-FR" sz="5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8071" y="3037974"/>
            <a:ext cx="12107779" cy="4250323"/>
          </a:xfrm>
        </p:spPr>
        <p:txBody>
          <a:bodyPr>
            <a:normAutofit/>
          </a:bodyPr>
          <a:lstStyle/>
          <a:p>
            <a:r>
              <a:rPr lang="fr-FR" sz="4800" dirty="0" smtClean="0">
                <a:latin typeface="+mj-lt"/>
              </a:rPr>
              <a:t>(1) à la longueur </a:t>
            </a:r>
            <a:r>
              <a:rPr lang="fr-FR" sz="4800" b="1" dirty="0" smtClean="0">
                <a:latin typeface="+mj-lt"/>
              </a:rPr>
              <a:t>50µm.</a:t>
            </a:r>
            <a:endParaRPr lang="fr-FR" sz="4800" dirty="0" smtClean="0">
              <a:latin typeface="+mj-lt"/>
            </a:endParaRPr>
          </a:p>
          <a:p>
            <a:pPr marL="0" indent="0">
              <a:buNone/>
            </a:pPr>
            <a:endParaRPr lang="fr-FR" sz="800" dirty="0" smtClean="0">
              <a:latin typeface="+mj-lt"/>
            </a:endParaRPr>
          </a:p>
          <a:p>
            <a:r>
              <a:rPr lang="fr-FR" sz="4800" dirty="0" smtClean="0">
                <a:latin typeface="+mj-lt"/>
              </a:rPr>
              <a:t>(2) </a:t>
            </a:r>
            <a:r>
              <a:rPr lang="fr-FR" sz="4800" b="1" dirty="0" smtClean="0">
                <a:latin typeface="+mj-lt"/>
              </a:rPr>
              <a:t>au segment</a:t>
            </a:r>
          </a:p>
          <a:p>
            <a:endParaRPr lang="fr-FR" sz="800" dirty="0">
              <a:latin typeface="+mj-lt"/>
            </a:endParaRPr>
          </a:p>
          <a:p>
            <a:pPr lvl="0"/>
            <a:r>
              <a:rPr lang="fr-FR" sz="4800" dirty="0" smtClean="0">
                <a:latin typeface="+mj-lt"/>
              </a:rPr>
              <a:t>(3) </a:t>
            </a:r>
            <a:r>
              <a:rPr lang="fr-FR" sz="4800" b="1" dirty="0" smtClean="0">
                <a:solidFill>
                  <a:prstClr val="black"/>
                </a:solidFill>
                <a:latin typeface="Calibri Light" panose="020F0302020204030204"/>
              </a:rPr>
              <a:t>au deux ensemble </a:t>
            </a:r>
            <a:r>
              <a:rPr lang="fr-FR" sz="4800" b="1" dirty="0" smtClean="0"/>
              <a:t>50µm</a:t>
            </a:r>
            <a:endParaRPr lang="fr-FR" sz="4800" dirty="0">
              <a:solidFill>
                <a:prstClr val="black"/>
              </a:solidFill>
              <a:latin typeface="Calibri Light" panose="020F0302020204030204"/>
            </a:endParaRPr>
          </a:p>
          <a:p>
            <a:endParaRPr lang="fr-FR" sz="4800" dirty="0">
              <a:latin typeface="+mj-lt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8236619" y="1164567"/>
            <a:ext cx="1937084" cy="1287379"/>
          </a:xfrm>
          <a:prstGeom prst="ellipse">
            <a:avLst/>
          </a:prstGeom>
          <a:solidFill>
            <a:srgbClr val="FFFF00">
              <a:alpha val="3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6877051" y="1393168"/>
            <a:ext cx="1419726" cy="41509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6143124" y="5825290"/>
            <a:ext cx="121519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4239126" y="3276600"/>
            <a:ext cx="0" cy="26469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5430265" y="3276600"/>
            <a:ext cx="0" cy="26469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4550947" y="4437648"/>
            <a:ext cx="121519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6143124" y="5692942"/>
            <a:ext cx="0" cy="26469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7358314" y="5650832"/>
            <a:ext cx="0" cy="26469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5775161" y="4305300"/>
            <a:ext cx="0" cy="26469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4550947" y="4287253"/>
            <a:ext cx="0" cy="26469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79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838200"/>
            <a:ext cx="12320337" cy="2009274"/>
          </a:xfrm>
        </p:spPr>
        <p:txBody>
          <a:bodyPr>
            <a:normAutofit/>
          </a:bodyPr>
          <a:lstStyle/>
          <a:p>
            <a:r>
              <a:rPr lang="fr-FR" sz="5400" b="1" dirty="0" smtClean="0"/>
              <a:t>5) A quoi sert une échelle sur une photographie ?</a:t>
            </a:r>
            <a:endParaRPr lang="fr-FR" sz="5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4221" y="2980824"/>
            <a:ext cx="12107779" cy="4250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800" b="1" dirty="0" smtClean="0">
                <a:latin typeface="+mj-lt"/>
              </a:rPr>
              <a:t>	Vous avez 5minutes pour répondre à cette question sur une feuille de brouillon</a:t>
            </a:r>
          </a:p>
          <a:p>
            <a:pPr marL="0" indent="0">
              <a:buNone/>
            </a:pPr>
            <a:endParaRPr lang="fr-FR" sz="800" dirty="0" smtClean="0">
              <a:latin typeface="+mj-lt"/>
            </a:endParaRPr>
          </a:p>
          <a:p>
            <a:pPr marL="0" indent="0">
              <a:buNone/>
            </a:pPr>
            <a:r>
              <a:rPr lang="fr-FR" sz="4800" dirty="0" smtClean="0">
                <a:latin typeface="+mj-lt"/>
              </a:rPr>
              <a:t>Quand vous avez terminé, tapez sur « 1 ».</a:t>
            </a:r>
            <a:endParaRPr lang="fr-FR" sz="4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8465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/>
          <a:srcRect l="16463" t="38652" r="72440" b="50000"/>
          <a:stretch/>
        </p:blipFill>
        <p:spPr>
          <a:xfrm>
            <a:off x="8566485" y="1207422"/>
            <a:ext cx="1443790" cy="83017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605587"/>
            <a:ext cx="12320337" cy="2009274"/>
          </a:xfrm>
        </p:spPr>
        <p:txBody>
          <a:bodyPr>
            <a:normAutofit/>
          </a:bodyPr>
          <a:lstStyle/>
          <a:p>
            <a:r>
              <a:rPr lang="fr-FR" sz="5400" b="1" dirty="0" smtClean="0"/>
              <a:t>6) Que veut dire l’échelle</a:t>
            </a:r>
            <a:br>
              <a:rPr lang="fr-FR" sz="5400" b="1" dirty="0" smtClean="0"/>
            </a:br>
            <a:r>
              <a:rPr lang="fr-FR" sz="5400" b="1" dirty="0" smtClean="0"/>
              <a:t>mise sur la photographie ? </a:t>
            </a:r>
            <a:endParaRPr lang="fr-FR" sz="5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2557" y="2557711"/>
            <a:ext cx="12107779" cy="4250323"/>
          </a:xfrm>
        </p:spPr>
        <p:txBody>
          <a:bodyPr>
            <a:normAutofit fontScale="92500" lnSpcReduction="10000"/>
          </a:bodyPr>
          <a:lstStyle/>
          <a:p>
            <a:r>
              <a:rPr lang="fr-FR" sz="4800" dirty="0" smtClean="0">
                <a:latin typeface="+mj-lt"/>
              </a:rPr>
              <a:t>(1) la longueur de 1cm </a:t>
            </a:r>
            <a:r>
              <a:rPr lang="fr-FR" sz="4800" dirty="0">
                <a:latin typeface="+mj-lt"/>
              </a:rPr>
              <a:t>dans </a:t>
            </a:r>
            <a:r>
              <a:rPr lang="fr-FR" sz="4800" dirty="0" smtClean="0">
                <a:latin typeface="+mj-lt"/>
              </a:rPr>
              <a:t>la réalité correspond à la longueur de </a:t>
            </a:r>
            <a:r>
              <a:rPr lang="fr-FR" sz="4800" dirty="0" smtClean="0"/>
              <a:t>50</a:t>
            </a:r>
            <a:r>
              <a:rPr lang="fr-FR" sz="4800" dirty="0" smtClean="0">
                <a:solidFill>
                  <a:prstClr val="black"/>
                </a:solidFill>
                <a:latin typeface="Calibri Light" panose="020F0302020204030204"/>
              </a:rPr>
              <a:t>µ</a:t>
            </a:r>
            <a:r>
              <a:rPr lang="fr-FR" sz="4800" dirty="0" smtClean="0"/>
              <a:t>m sur</a:t>
            </a:r>
            <a:r>
              <a:rPr lang="fr-FR" sz="4800" dirty="0" smtClean="0">
                <a:latin typeface="+mj-lt"/>
              </a:rPr>
              <a:t> la photographie.</a:t>
            </a:r>
          </a:p>
          <a:p>
            <a:pPr marL="0" indent="0">
              <a:buNone/>
            </a:pPr>
            <a:endParaRPr lang="fr-FR" sz="800" dirty="0" smtClean="0">
              <a:latin typeface="+mj-lt"/>
            </a:endParaRPr>
          </a:p>
          <a:p>
            <a:r>
              <a:rPr lang="fr-FR" sz="4800" dirty="0" smtClean="0">
                <a:latin typeface="+mj-lt"/>
              </a:rPr>
              <a:t>(2) la longueur de 1cm </a:t>
            </a:r>
            <a:r>
              <a:rPr lang="fr-FR" sz="4800" dirty="0">
                <a:latin typeface="+mj-lt"/>
              </a:rPr>
              <a:t>sur la photographie correspond </a:t>
            </a:r>
            <a:r>
              <a:rPr lang="fr-FR" sz="4800" dirty="0" smtClean="0">
                <a:latin typeface="+mj-lt"/>
              </a:rPr>
              <a:t>à la longueur de 50</a:t>
            </a:r>
            <a:r>
              <a:rPr lang="fr-FR" sz="4800" dirty="0" smtClean="0">
                <a:solidFill>
                  <a:prstClr val="black"/>
                </a:solidFill>
                <a:latin typeface="Calibri Light" panose="020F0302020204030204"/>
              </a:rPr>
              <a:t>µ</a:t>
            </a:r>
            <a:r>
              <a:rPr lang="fr-FR" sz="4800" dirty="0" smtClean="0">
                <a:latin typeface="+mj-lt"/>
              </a:rPr>
              <a:t>m dans la réalité.</a:t>
            </a:r>
          </a:p>
          <a:p>
            <a:endParaRPr lang="fr-FR" sz="800" dirty="0">
              <a:latin typeface="+mj-lt"/>
            </a:endParaRPr>
          </a:p>
          <a:p>
            <a:pPr lvl="0"/>
            <a:r>
              <a:rPr lang="fr-FR" sz="4800" dirty="0" smtClean="0">
                <a:latin typeface="+mj-lt"/>
              </a:rPr>
              <a:t>(3) la longueur de</a:t>
            </a:r>
            <a:r>
              <a:rPr lang="fr-FR" sz="4800" dirty="0" smtClean="0">
                <a:solidFill>
                  <a:prstClr val="black"/>
                </a:solidFill>
                <a:latin typeface="Calibri Light" panose="020F0302020204030204"/>
              </a:rPr>
              <a:t>1µ</a:t>
            </a:r>
            <a:r>
              <a:rPr lang="fr-FR" sz="4800" dirty="0" smtClean="0"/>
              <a:t>m</a:t>
            </a:r>
            <a:r>
              <a:rPr lang="fr-FR" sz="4800" dirty="0" smtClean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fr-FR" sz="4800" dirty="0">
                <a:solidFill>
                  <a:prstClr val="black"/>
                </a:solidFill>
                <a:latin typeface="Calibri Light" panose="020F0302020204030204"/>
              </a:rPr>
              <a:t>sur la photographie correspond à </a:t>
            </a:r>
            <a:r>
              <a:rPr lang="fr-FR" sz="4800" dirty="0" smtClean="0">
                <a:solidFill>
                  <a:prstClr val="black"/>
                </a:solidFill>
                <a:latin typeface="Calibri Light" panose="020F0302020204030204"/>
              </a:rPr>
              <a:t>la longueur de50 µ</a:t>
            </a:r>
            <a:r>
              <a:rPr lang="fr-FR" sz="4800" dirty="0" smtClean="0"/>
              <a:t>m </a:t>
            </a:r>
            <a:r>
              <a:rPr lang="fr-FR" sz="4800" dirty="0" smtClean="0">
                <a:solidFill>
                  <a:prstClr val="black"/>
                </a:solidFill>
                <a:latin typeface="Calibri Light" panose="020F0302020204030204"/>
              </a:rPr>
              <a:t>dans la réalité.</a:t>
            </a:r>
            <a:endParaRPr lang="fr-FR" sz="4800" dirty="0">
              <a:solidFill>
                <a:prstClr val="black"/>
              </a:solidFill>
              <a:latin typeface="Calibri Light" panose="020F0302020204030204"/>
            </a:endParaRPr>
          </a:p>
          <a:p>
            <a:endParaRPr lang="fr-FR" sz="4800" dirty="0">
              <a:latin typeface="+mj-lt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8229601" y="831691"/>
            <a:ext cx="2117558" cy="1371600"/>
          </a:xfrm>
          <a:prstGeom prst="ellipse">
            <a:avLst/>
          </a:prstGeom>
          <a:solidFill>
            <a:srgbClr val="FFFF00">
              <a:alpha val="3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6991644" y="1294904"/>
            <a:ext cx="1322178" cy="222587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793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552450"/>
            <a:ext cx="12191999" cy="2182607"/>
          </a:xfrm>
        </p:spPr>
        <p:txBody>
          <a:bodyPr>
            <a:noAutofit/>
          </a:bodyPr>
          <a:lstStyle/>
          <a:p>
            <a:r>
              <a:rPr lang="fr-FR" sz="5400" dirty="0" smtClean="0"/>
              <a:t>7) </a:t>
            </a:r>
            <a:r>
              <a:rPr lang="fr-FR" sz="5400" b="1" dirty="0" smtClean="0"/>
              <a:t>Pour connaître le diamètre réel de cet ovule , il faut faire…</a:t>
            </a:r>
            <a:endParaRPr lang="fr-FR" sz="5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66752" y="3308686"/>
            <a:ext cx="12192000" cy="3549314"/>
          </a:xfrm>
        </p:spPr>
        <p:txBody>
          <a:bodyPr>
            <a:noAutofit/>
          </a:bodyPr>
          <a:lstStyle/>
          <a:p>
            <a:pPr marL="914400" indent="-914400">
              <a:buAutoNum type="arabicParenBoth"/>
            </a:pPr>
            <a:r>
              <a:rPr lang="fr-FR" sz="4800" dirty="0" smtClean="0"/>
              <a:t>des mesures.</a:t>
            </a:r>
          </a:p>
          <a:p>
            <a:pPr marL="914400" indent="-914400">
              <a:buAutoNum type="arabicParenBoth"/>
            </a:pPr>
            <a:r>
              <a:rPr lang="fr-FR" sz="4800" dirty="0"/>
              <a:t>d</a:t>
            </a:r>
            <a:r>
              <a:rPr lang="fr-FR" sz="4800" dirty="0" smtClean="0"/>
              <a:t>es calculs.</a:t>
            </a:r>
          </a:p>
          <a:p>
            <a:pPr marL="914400" indent="-914400">
              <a:buAutoNum type="arabicParenBoth"/>
            </a:pPr>
            <a:r>
              <a:rPr lang="fr-FR" sz="4800" dirty="0" smtClean="0"/>
              <a:t>des mesures </a:t>
            </a:r>
            <a:r>
              <a:rPr lang="fr-FR" sz="4800" u="sng" dirty="0" smtClean="0"/>
              <a:t>puis</a:t>
            </a:r>
            <a:r>
              <a:rPr lang="fr-FR" sz="4800" dirty="0" smtClean="0"/>
              <a:t> des calculs.</a:t>
            </a:r>
          </a:p>
          <a:p>
            <a:pPr marL="914400" indent="-914400">
              <a:buAutoNum type="arabicParenBoth"/>
            </a:pPr>
            <a:r>
              <a:rPr lang="fr-FR" sz="4800" dirty="0" smtClean="0"/>
              <a:t>des calculs </a:t>
            </a:r>
            <a:r>
              <a:rPr lang="fr-FR" sz="4800" u="sng" dirty="0" smtClean="0"/>
              <a:t>puis</a:t>
            </a:r>
            <a:r>
              <a:rPr lang="fr-FR" sz="4800" dirty="0" smtClean="0"/>
              <a:t> des mesures.</a:t>
            </a:r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49111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6252" y="858254"/>
            <a:ext cx="12192000" cy="1634072"/>
          </a:xfrm>
        </p:spPr>
        <p:txBody>
          <a:bodyPr>
            <a:normAutofit/>
          </a:bodyPr>
          <a:lstStyle/>
          <a:p>
            <a:pPr algn="l"/>
            <a:r>
              <a:rPr lang="fr-FR" sz="5400" dirty="0" smtClean="0"/>
              <a:t>8) Quel calcul permet de trouver environ le diamètre réel de cet ovule ?</a:t>
            </a:r>
            <a:endParaRPr lang="fr-FR" sz="5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78042" y="3064042"/>
            <a:ext cx="10828421" cy="3373100"/>
          </a:xfrm>
        </p:spPr>
        <p:txBody>
          <a:bodyPr>
            <a:noAutofit/>
          </a:bodyPr>
          <a:lstStyle/>
          <a:p>
            <a:pPr marL="457200" indent="-457200" algn="l">
              <a:lnSpc>
                <a:spcPts val="5900"/>
              </a:lnSpc>
              <a:buAutoNum type="arabicParenBoth"/>
            </a:pPr>
            <a:r>
              <a:rPr lang="fr-FR" sz="4800" dirty="0" smtClean="0">
                <a:latin typeface="+mj-lt"/>
                <a:cs typeface="Arial" panose="020B0604020202020204" pitchFamily="34" charset="0"/>
              </a:rPr>
              <a:t>   diamètre ovule = 6,5 x 50 = 325 cm</a:t>
            </a:r>
          </a:p>
          <a:p>
            <a:pPr marL="457200" indent="-457200" algn="l">
              <a:lnSpc>
                <a:spcPts val="5900"/>
              </a:lnSpc>
              <a:buFont typeface="Arial" panose="020B0604020202020204" pitchFamily="34" charset="0"/>
              <a:buAutoNum type="arabicParenBoth"/>
            </a:pPr>
            <a:r>
              <a:rPr lang="fr-FR" sz="4800" dirty="0" smtClean="0">
                <a:latin typeface="+mj-lt"/>
                <a:cs typeface="Arial" panose="020B0604020202020204" pitchFamily="34" charset="0"/>
              </a:rPr>
              <a:t>   </a:t>
            </a:r>
            <a:r>
              <a:rPr lang="fr-FR" sz="4800" dirty="0">
                <a:latin typeface="+mj-lt"/>
                <a:cs typeface="Arial" panose="020B0604020202020204" pitchFamily="34" charset="0"/>
              </a:rPr>
              <a:t>diamètre </a:t>
            </a:r>
            <a:r>
              <a:rPr lang="fr-FR" sz="4800" dirty="0" smtClean="0">
                <a:latin typeface="+mj-lt"/>
                <a:cs typeface="Arial" panose="020B0604020202020204" pitchFamily="34" charset="0"/>
              </a:rPr>
              <a:t>ovule </a:t>
            </a:r>
            <a:r>
              <a:rPr lang="fr-FR" sz="4800" dirty="0">
                <a:latin typeface="+mj-lt"/>
                <a:cs typeface="Arial" panose="020B0604020202020204" pitchFamily="34" charset="0"/>
              </a:rPr>
              <a:t>= </a:t>
            </a:r>
            <a:r>
              <a:rPr lang="fr-FR" sz="4800" dirty="0" smtClean="0">
                <a:latin typeface="+mj-lt"/>
                <a:cs typeface="Arial" panose="020B0604020202020204" pitchFamily="34" charset="0"/>
              </a:rPr>
              <a:t>6,5 </a:t>
            </a:r>
            <a:r>
              <a:rPr lang="fr-FR" sz="4800" dirty="0">
                <a:latin typeface="+mj-lt"/>
                <a:cs typeface="Arial" panose="020B0604020202020204" pitchFamily="34" charset="0"/>
              </a:rPr>
              <a:t>÷ </a:t>
            </a:r>
            <a:r>
              <a:rPr lang="fr-FR" sz="4800" dirty="0" smtClean="0">
                <a:latin typeface="+mj-lt"/>
                <a:cs typeface="Arial" panose="020B0604020202020204" pitchFamily="34" charset="0"/>
              </a:rPr>
              <a:t>50 </a:t>
            </a:r>
            <a:r>
              <a:rPr lang="fr-FR" sz="4800" dirty="0">
                <a:latin typeface="+mj-lt"/>
                <a:cs typeface="Arial" panose="020B0604020202020204" pitchFamily="34" charset="0"/>
              </a:rPr>
              <a:t>= </a:t>
            </a:r>
            <a:r>
              <a:rPr lang="fr-FR" sz="4800" dirty="0" smtClean="0">
                <a:latin typeface="+mj-lt"/>
                <a:cs typeface="Arial" panose="020B0604020202020204" pitchFamily="34" charset="0"/>
              </a:rPr>
              <a:t>0,13 </a:t>
            </a:r>
            <a:r>
              <a:rPr lang="fr-FR" sz="4800" dirty="0">
                <a:latin typeface="+mj-lt"/>
                <a:cs typeface="Arial" panose="020B0604020202020204" pitchFamily="34" charset="0"/>
              </a:rPr>
              <a:t>µm</a:t>
            </a:r>
          </a:p>
          <a:p>
            <a:pPr marL="457200" indent="-457200" algn="l">
              <a:lnSpc>
                <a:spcPts val="5900"/>
              </a:lnSpc>
              <a:buAutoNum type="arabicParenBoth"/>
            </a:pPr>
            <a:r>
              <a:rPr lang="fr-FR" sz="4800" dirty="0" smtClean="0">
                <a:latin typeface="+mj-lt"/>
                <a:cs typeface="Arial" panose="020B0604020202020204" pitchFamily="34" charset="0"/>
              </a:rPr>
              <a:t>   diamètre ovule </a:t>
            </a:r>
            <a:r>
              <a:rPr lang="fr-FR" sz="4800" dirty="0">
                <a:latin typeface="+mj-lt"/>
                <a:cs typeface="Arial" panose="020B0604020202020204" pitchFamily="34" charset="0"/>
              </a:rPr>
              <a:t>= </a:t>
            </a:r>
            <a:r>
              <a:rPr lang="fr-FR" sz="4800" dirty="0" smtClean="0">
                <a:latin typeface="+mj-lt"/>
                <a:cs typeface="Arial" panose="020B0604020202020204" pitchFamily="34" charset="0"/>
              </a:rPr>
              <a:t>6,5 </a:t>
            </a:r>
            <a:r>
              <a:rPr lang="fr-FR" sz="4800" dirty="0">
                <a:latin typeface="+mj-lt"/>
                <a:cs typeface="Arial" panose="020B0604020202020204" pitchFamily="34" charset="0"/>
              </a:rPr>
              <a:t>x </a:t>
            </a:r>
            <a:r>
              <a:rPr lang="fr-FR" sz="4800" dirty="0" smtClean="0">
                <a:latin typeface="+mj-lt"/>
                <a:cs typeface="Arial" panose="020B0604020202020204" pitchFamily="34" charset="0"/>
              </a:rPr>
              <a:t>50 </a:t>
            </a:r>
            <a:r>
              <a:rPr lang="fr-FR" sz="4800" dirty="0">
                <a:latin typeface="+mj-lt"/>
                <a:cs typeface="Arial" panose="020B0604020202020204" pitchFamily="34" charset="0"/>
              </a:rPr>
              <a:t>= </a:t>
            </a:r>
            <a:r>
              <a:rPr lang="fr-FR" sz="4800" dirty="0" smtClean="0">
                <a:latin typeface="+mj-lt"/>
                <a:cs typeface="Arial" panose="020B0604020202020204" pitchFamily="34" charset="0"/>
              </a:rPr>
              <a:t>325 </a:t>
            </a:r>
            <a:r>
              <a:rPr lang="fr-FR" sz="4800" dirty="0">
                <a:latin typeface="+mj-lt"/>
                <a:cs typeface="Arial" panose="020B0604020202020204" pitchFamily="34" charset="0"/>
              </a:rPr>
              <a:t>µm</a:t>
            </a:r>
          </a:p>
          <a:p>
            <a:pPr marL="457200" indent="-457200" algn="l">
              <a:lnSpc>
                <a:spcPts val="5900"/>
              </a:lnSpc>
              <a:buFont typeface="Arial" panose="020B0604020202020204" pitchFamily="34" charset="0"/>
              <a:buAutoNum type="arabicParenBoth"/>
            </a:pPr>
            <a:r>
              <a:rPr lang="fr-FR" sz="4800" dirty="0" smtClean="0">
                <a:latin typeface="+mj-lt"/>
                <a:cs typeface="Arial" panose="020B0604020202020204" pitchFamily="34" charset="0"/>
              </a:rPr>
              <a:t>   je ne sais pas faire.</a:t>
            </a:r>
            <a:endParaRPr lang="fr-FR" sz="48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45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1280</Words>
  <Application>Microsoft Office PowerPoint</Application>
  <PresentationFormat>Grand écran</PresentationFormat>
  <Paragraphs>59</Paragraphs>
  <Slides>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1) Classe de la plus petite à la plus grande les unités de longueurs suivantes. </vt:lpstr>
      <vt:lpstr>2) Le diamètre réel d’un ovule est environ… </vt:lpstr>
      <vt:lpstr>3) Regarde la zone en jaune. Le segment            sert à …  </vt:lpstr>
      <vt:lpstr>4) Regarde la zone en jaune. L’échelle  correspond …  </vt:lpstr>
      <vt:lpstr>5) A quoi sert une échelle sur une photographie ?</vt:lpstr>
      <vt:lpstr>6) Que veut dire l’échelle mise sur la photographie ? </vt:lpstr>
      <vt:lpstr>7) Pour connaître le diamètre réel de cet ovule , il faut faire…</vt:lpstr>
      <vt:lpstr>8) Quel calcul permet de trouver environ le diamètre réel de cet ovule 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1) «  le nombre de molécules qui composent un échantillon » correspond à la définition microscopique ..…</dc:title>
  <dc:creator>Cécile DUSSINE</dc:creator>
  <cp:lastModifiedBy>Lisbeth Cadeot</cp:lastModifiedBy>
  <cp:revision>81</cp:revision>
  <dcterms:created xsi:type="dcterms:W3CDTF">2015-01-02T14:50:30Z</dcterms:created>
  <dcterms:modified xsi:type="dcterms:W3CDTF">2015-07-09T08:06:03Z</dcterms:modified>
</cp:coreProperties>
</file>